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59" r:id="rId5"/>
    <p:sldId id="270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  <p:sldId id="272" r:id="rId16"/>
    <p:sldId id="273" r:id="rId17"/>
    <p:sldId id="275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725" autoAdjust="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2B421E-0E22-4103-9340-1C3E43C43F0F}" type="datetimeFigureOut">
              <a:rPr lang="ru-RU"/>
              <a:pPr>
                <a:defRPr/>
              </a:pPr>
              <a:t>26.11.2022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C7EA27-36C8-43DF-A6D3-8174C9996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D88D6-4162-4416-ADAD-28D85260C4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4BF617-F4A1-4AA4-BDCA-4AF42E6615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191D-35D4-4D72-B26F-82921F1BAA9D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F3B30-ADD5-4CEF-823F-35A45A13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FEF5-ADC9-4AB3-953D-CDEEF4D96E53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A6BF-E79A-4098-9106-DF3232860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BB86-B669-48FF-9156-238A08F4C1C7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A1D20-F64F-4D39-9866-5DB818BF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BD1E-007C-40DC-9EF5-243FE7DFC247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7FF0-7778-40D6-8B21-19FEA1363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FC08-AD6F-47F3-B3EE-2934B281E70E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A3B9-6E40-44C8-A7D3-FE6246458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5AA0-E767-48A7-B352-29AB3FACDEBA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58EE-6D7B-4344-9B24-D7732ED9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830A-A221-4742-9377-ECEDD79B44DE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4787-236B-4C76-8326-09123E140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1B45-46B3-4A00-8D98-5B1D058B18E8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83D5-02F2-4CC5-BD1B-2EAA4CDA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FE29-3667-40B7-B4A0-27B533C417EB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D2FD-7E5C-410C-BC29-75F0DC2EB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3EE8-450C-42F4-A48F-57A8F6191026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D649-0035-4D4B-9DD0-513A2DA48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6729-C39D-4713-93D5-6102CDC05DA6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C001-8DF1-4A41-9513-7E572B294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9EDA2-BE5A-4F11-9104-6D5B84F7BFC4}" type="datetimeFigureOut">
              <a:rPr lang="en-US"/>
              <a:pPr>
                <a:defRPr/>
              </a:pPr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E5953-4526-43FF-B99C-F5B4D918A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zen.yandex.ru/media/id/5d55503cb5e99200ae75f5a7/polza-detskih-krossvordov-5d80cf076d29c100ad3dae49%20%0d4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kabinfo.ucoz.ru/publ/v_chjom_polza_detskikh_krossvordov/1-1-0-24%20%0d3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udetstvo.ru/stati/deti-i-roditeli/13210-krossvordy-v-razvitii-i-obuchenii-detey.html%20%0d2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s://iledebeaute.ru/ile-girl/education/2012/12/21/29983/" TargetMode="External"/><Relationship Id="rId10" Type="http://schemas.openxmlformats.org/officeDocument/2006/relationships/hyperlink" Target="https://theatre-artist.ru/articles/teatralnyj-slovarik/" TargetMode="External"/><Relationship Id="rId4" Type="http://schemas.openxmlformats.org/officeDocument/2006/relationships/hyperlink" Target="https://iledebeaute.ru/author/katya_kozhevnikova/" TargetMode="External"/><Relationship Id="rId9" Type="http://schemas.openxmlformats.org/officeDocument/2006/relationships/hyperlink" Target="http://dramateshka.ru/index.php/methods/articles/miscellaneous/5445-clovarj-teatraljnihkh-terminov?showall=&amp;start=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4.xml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slide" Target="slide13.xml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slide" Target="slide17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image" Target="../media/image15.jpeg"/><Relationship Id="rId15" Type="http://schemas.openxmlformats.org/officeDocument/2006/relationships/slide" Target="slide16.xml"/><Relationship Id="rId10" Type="http://schemas.openxmlformats.org/officeDocument/2006/relationships/slide" Target="slide12.xml"/><Relationship Id="rId19" Type="http://schemas.openxmlformats.org/officeDocument/2006/relationships/slide" Target="slide18.xm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4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1" y="0"/>
            <a:chExt cx="9143999" cy="6864258"/>
          </a:xfrm>
        </p:grpSpPr>
        <p:pic>
          <p:nvPicPr>
            <p:cNvPr id="2061" name="Рисунок 1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257800" y="0"/>
              <a:ext cx="3886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Рисунок 12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901819" y="5311843"/>
              <a:ext cx="7565542" cy="155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Рисунок 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1" y="0"/>
              <a:ext cx="4724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2022475" y="323850"/>
            <a:ext cx="5791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  <a:ea typeface="Adobe Myungjo Std M" pitchFamily="18" charset="-128"/>
                <a:cs typeface="Adobe Hebrew" pitchFamily="18" charset="-79"/>
              </a:rPr>
              <a:t>Муниципальное бюджетное учреждение дополнительного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  <a:ea typeface="Adobe Myungjo Std M" pitchFamily="18" charset="-128"/>
                <a:cs typeface="Adobe Hebrew" pitchFamily="18" charset="-79"/>
              </a:rPr>
              <a:t>«Центр дополнительного образования «Радуга» города Сочи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9800" y="1466850"/>
            <a:ext cx="48006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Методическая разработка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3450" y="2133600"/>
            <a:ext cx="7696200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как контрольно-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измерительный материал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4000" y="5372100"/>
            <a:ext cx="3048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3175">
                  <a:noFill/>
                </a:ln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Автор: С.В. Даниленко</a:t>
            </a:r>
          </a:p>
        </p:txBody>
      </p:sp>
      <p:pic>
        <p:nvPicPr>
          <p:cNvPr id="2055" name="Рисунок 9" descr="маск.gif"/>
          <p:cNvPicPr>
            <a:picLocks noChangeAspect="1"/>
          </p:cNvPicPr>
          <p:nvPr/>
        </p:nvPicPr>
        <p:blipFill>
          <a:blip r:embed="rId4"/>
          <a:srcRect r="28757"/>
          <a:stretch>
            <a:fillRect/>
          </a:stretch>
        </p:blipFill>
        <p:spPr bwMode="auto">
          <a:xfrm rot="-830139">
            <a:off x="6699250" y="971550"/>
            <a:ext cx="1287463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4" descr="крос3.gif"/>
          <p:cNvPicPr>
            <a:picLocks noChangeAspect="1"/>
          </p:cNvPicPr>
          <p:nvPr/>
        </p:nvPicPr>
        <p:blipFill>
          <a:blip r:embed="rId5"/>
          <a:srcRect l="13387" t="34647" r="63190" b="2100"/>
          <a:stretch>
            <a:fillRect/>
          </a:stretch>
        </p:blipFill>
        <p:spPr bwMode="auto">
          <a:xfrm>
            <a:off x="1146175" y="3413125"/>
            <a:ext cx="16367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6" descr="кросс4.gif"/>
          <p:cNvPicPr>
            <a:picLocks noChangeAspect="1"/>
          </p:cNvPicPr>
          <p:nvPr/>
        </p:nvPicPr>
        <p:blipFill>
          <a:blip r:embed="rId6"/>
          <a:srcRect l="30511" t="10149" r="22244" b="22746"/>
          <a:stretch>
            <a:fillRect/>
          </a:stretch>
        </p:blipFill>
        <p:spPr bwMode="auto">
          <a:xfrm rot="500787">
            <a:off x="2917825" y="3306763"/>
            <a:ext cx="28495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7" descr="кросс4.gif"/>
          <p:cNvPicPr>
            <a:picLocks noChangeAspect="1"/>
          </p:cNvPicPr>
          <p:nvPr/>
        </p:nvPicPr>
        <p:blipFill>
          <a:blip r:embed="rId7"/>
          <a:srcRect l="30511" t="10149" r="22244" b="22746"/>
          <a:stretch>
            <a:fillRect/>
          </a:stretch>
        </p:blipFill>
        <p:spPr bwMode="auto">
          <a:xfrm rot="-1650235">
            <a:off x="5937250" y="3948113"/>
            <a:ext cx="17430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8" descr="кросс4.gif"/>
          <p:cNvPicPr>
            <a:picLocks noChangeAspect="1"/>
          </p:cNvPicPr>
          <p:nvPr/>
        </p:nvPicPr>
        <p:blipFill>
          <a:blip r:embed="rId8"/>
          <a:srcRect l="30511" t="10149" r="22244" b="22746"/>
          <a:stretch>
            <a:fillRect/>
          </a:stretch>
        </p:blipFill>
        <p:spPr bwMode="auto">
          <a:xfrm rot="1339431">
            <a:off x="2693988" y="4624388"/>
            <a:ext cx="8985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19" descr="кросс4.gif"/>
          <p:cNvPicPr>
            <a:picLocks noChangeAspect="1"/>
          </p:cNvPicPr>
          <p:nvPr/>
        </p:nvPicPr>
        <p:blipFill>
          <a:blip r:embed="rId9"/>
          <a:srcRect l="30511" t="10149" r="22244" b="22746"/>
          <a:stretch>
            <a:fillRect/>
          </a:stretch>
        </p:blipFill>
        <p:spPr bwMode="auto">
          <a:xfrm rot="-2430589">
            <a:off x="5451475" y="3544888"/>
            <a:ext cx="838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20"/>
          <p:cNvGrpSpPr>
            <a:grpSpLocks/>
          </p:cNvGrpSpPr>
          <p:nvPr/>
        </p:nvGrpSpPr>
        <p:grpSpPr bwMode="auto">
          <a:xfrm>
            <a:off x="22225" y="0"/>
            <a:ext cx="9121775" cy="6873875"/>
            <a:chOff x="7379" y="-15875"/>
            <a:chExt cx="9120748" cy="6873875"/>
          </a:xfrm>
        </p:grpSpPr>
        <p:pic>
          <p:nvPicPr>
            <p:cNvPr id="11380" name="Рисунок 212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39081" y="-15875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81" name="Рисунок 2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AutoShape 6"/>
          <p:cNvSpPr>
            <a:spLocks noChangeArrowheads="1"/>
          </p:cNvSpPr>
          <p:nvPr/>
        </p:nvSpPr>
        <p:spPr bwMode="auto">
          <a:xfrm>
            <a:off x="5588000" y="3048000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5154613" y="30527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5608638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6022975" y="134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AutoShape 5"/>
          <p:cNvSpPr>
            <a:spLocks noChangeArrowheads="1"/>
          </p:cNvSpPr>
          <p:nvPr/>
        </p:nvSpPr>
        <p:spPr bwMode="auto">
          <a:xfrm>
            <a:off x="4706938" y="17716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164138" y="22002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3" name="AutoShape 8"/>
          <p:cNvSpPr>
            <a:spLocks noChangeArrowheads="1"/>
          </p:cNvSpPr>
          <p:nvPr/>
        </p:nvSpPr>
        <p:spPr bwMode="auto">
          <a:xfrm>
            <a:off x="4706938" y="13462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19200" y="5665788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5" name="AutoShape 5"/>
          <p:cNvSpPr>
            <a:spLocks noChangeArrowheads="1"/>
          </p:cNvSpPr>
          <p:nvPr/>
        </p:nvSpPr>
        <p:spPr bwMode="auto">
          <a:xfrm>
            <a:off x="2970213" y="928688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6" name="AutoShape 6"/>
          <p:cNvSpPr>
            <a:spLocks noChangeArrowheads="1"/>
          </p:cNvSpPr>
          <p:nvPr/>
        </p:nvSpPr>
        <p:spPr bwMode="auto">
          <a:xfrm>
            <a:off x="3406775" y="9286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7" name="AutoShape 7"/>
          <p:cNvSpPr>
            <a:spLocks noChangeArrowheads="1"/>
          </p:cNvSpPr>
          <p:nvPr/>
        </p:nvSpPr>
        <p:spPr bwMode="auto">
          <a:xfrm>
            <a:off x="3844925" y="928688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8" name="AutoShape 8"/>
          <p:cNvSpPr>
            <a:spLocks noChangeArrowheads="1"/>
          </p:cNvSpPr>
          <p:nvPr/>
        </p:nvSpPr>
        <p:spPr bwMode="auto">
          <a:xfrm>
            <a:off x="4267200" y="9286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9" name="AutoShape 9"/>
          <p:cNvSpPr>
            <a:spLocks noChangeArrowheads="1"/>
          </p:cNvSpPr>
          <p:nvPr/>
        </p:nvSpPr>
        <p:spPr bwMode="auto">
          <a:xfrm>
            <a:off x="5140325" y="134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0" name="AutoShape 21"/>
          <p:cNvSpPr>
            <a:spLocks noChangeArrowheads="1"/>
          </p:cNvSpPr>
          <p:nvPr/>
        </p:nvSpPr>
        <p:spPr bwMode="auto">
          <a:xfrm>
            <a:off x="2533650" y="928688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281" name="AutoShape 5"/>
          <p:cNvSpPr>
            <a:spLocks noChangeArrowheads="1"/>
          </p:cNvSpPr>
          <p:nvPr/>
        </p:nvSpPr>
        <p:spPr bwMode="auto">
          <a:xfrm>
            <a:off x="2974975" y="135255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2" name="AutoShape 6"/>
          <p:cNvSpPr>
            <a:spLocks noChangeArrowheads="1"/>
          </p:cNvSpPr>
          <p:nvPr/>
        </p:nvSpPr>
        <p:spPr bwMode="auto">
          <a:xfrm>
            <a:off x="3413125" y="135255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3" name="AutoShape 21"/>
          <p:cNvSpPr>
            <a:spLocks noChangeArrowheads="1"/>
          </p:cNvSpPr>
          <p:nvPr/>
        </p:nvSpPr>
        <p:spPr bwMode="auto">
          <a:xfrm>
            <a:off x="2538413" y="135255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284" name="AutoShape 5"/>
          <p:cNvSpPr>
            <a:spLocks noChangeArrowheads="1"/>
          </p:cNvSpPr>
          <p:nvPr/>
        </p:nvSpPr>
        <p:spPr bwMode="auto">
          <a:xfrm>
            <a:off x="2965450" y="17732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5" name="AutoShape 6"/>
          <p:cNvSpPr>
            <a:spLocks noChangeArrowheads="1"/>
          </p:cNvSpPr>
          <p:nvPr/>
        </p:nvSpPr>
        <p:spPr bwMode="auto">
          <a:xfrm>
            <a:off x="3403600" y="17732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6" name="AutoShape 7"/>
          <p:cNvSpPr>
            <a:spLocks noChangeArrowheads="1"/>
          </p:cNvSpPr>
          <p:nvPr/>
        </p:nvSpPr>
        <p:spPr bwMode="auto">
          <a:xfrm>
            <a:off x="3840163" y="17732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7" name="AutoShape 8"/>
          <p:cNvSpPr>
            <a:spLocks noChangeArrowheads="1"/>
          </p:cNvSpPr>
          <p:nvPr/>
        </p:nvSpPr>
        <p:spPr bwMode="auto">
          <a:xfrm>
            <a:off x="4278313" y="17732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8" name="AutoShape 21"/>
          <p:cNvSpPr>
            <a:spLocks noChangeArrowheads="1"/>
          </p:cNvSpPr>
          <p:nvPr/>
        </p:nvSpPr>
        <p:spPr bwMode="auto">
          <a:xfrm>
            <a:off x="2528888" y="17732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289" name="AutoShape 5"/>
          <p:cNvSpPr>
            <a:spLocks noChangeArrowheads="1"/>
          </p:cNvSpPr>
          <p:nvPr/>
        </p:nvSpPr>
        <p:spPr bwMode="auto">
          <a:xfrm>
            <a:off x="2970213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0" name="AutoShape 6"/>
          <p:cNvSpPr>
            <a:spLocks noChangeArrowheads="1"/>
          </p:cNvSpPr>
          <p:nvPr/>
        </p:nvSpPr>
        <p:spPr bwMode="auto">
          <a:xfrm>
            <a:off x="3408363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1" name="AutoShape 7"/>
          <p:cNvSpPr>
            <a:spLocks noChangeArrowheads="1"/>
          </p:cNvSpPr>
          <p:nvPr/>
        </p:nvSpPr>
        <p:spPr bwMode="auto">
          <a:xfrm>
            <a:off x="3844925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2" name="AutoShape 8"/>
          <p:cNvSpPr>
            <a:spLocks noChangeArrowheads="1"/>
          </p:cNvSpPr>
          <p:nvPr/>
        </p:nvSpPr>
        <p:spPr bwMode="auto">
          <a:xfrm>
            <a:off x="4283075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3" name="AutoShape 9"/>
          <p:cNvSpPr>
            <a:spLocks noChangeArrowheads="1"/>
          </p:cNvSpPr>
          <p:nvPr/>
        </p:nvSpPr>
        <p:spPr bwMode="auto">
          <a:xfrm>
            <a:off x="4719638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4" name="AutoShape 21"/>
          <p:cNvSpPr>
            <a:spLocks noChangeArrowheads="1"/>
          </p:cNvSpPr>
          <p:nvPr/>
        </p:nvSpPr>
        <p:spPr bwMode="auto">
          <a:xfrm>
            <a:off x="2533650" y="21955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295" name="AutoShape 5"/>
          <p:cNvSpPr>
            <a:spLocks noChangeArrowheads="1"/>
          </p:cNvSpPr>
          <p:nvPr/>
        </p:nvSpPr>
        <p:spPr bwMode="auto">
          <a:xfrm>
            <a:off x="2965450" y="26162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6" name="AutoShape 6"/>
          <p:cNvSpPr>
            <a:spLocks noChangeArrowheads="1"/>
          </p:cNvSpPr>
          <p:nvPr/>
        </p:nvSpPr>
        <p:spPr bwMode="auto">
          <a:xfrm>
            <a:off x="3403600" y="26162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7" name="AutoShape 7"/>
          <p:cNvSpPr>
            <a:spLocks noChangeArrowheads="1"/>
          </p:cNvSpPr>
          <p:nvPr/>
        </p:nvSpPr>
        <p:spPr bwMode="auto">
          <a:xfrm>
            <a:off x="3840163" y="26162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8" name="AutoShape 8"/>
          <p:cNvSpPr>
            <a:spLocks noChangeArrowheads="1"/>
          </p:cNvSpPr>
          <p:nvPr/>
        </p:nvSpPr>
        <p:spPr bwMode="auto">
          <a:xfrm>
            <a:off x="4278313" y="26162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99" name="AutoShape 21"/>
          <p:cNvSpPr>
            <a:spLocks noChangeArrowheads="1"/>
          </p:cNvSpPr>
          <p:nvPr/>
        </p:nvSpPr>
        <p:spPr bwMode="auto">
          <a:xfrm>
            <a:off x="2528888" y="26162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00" name="AutoShape 5"/>
          <p:cNvSpPr>
            <a:spLocks noChangeArrowheads="1"/>
          </p:cNvSpPr>
          <p:nvPr/>
        </p:nvSpPr>
        <p:spPr bwMode="auto">
          <a:xfrm>
            <a:off x="2970213" y="3038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1" name="AutoShape 6"/>
          <p:cNvSpPr>
            <a:spLocks noChangeArrowheads="1"/>
          </p:cNvSpPr>
          <p:nvPr/>
        </p:nvSpPr>
        <p:spPr bwMode="auto">
          <a:xfrm>
            <a:off x="3408363" y="3038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2" name="AutoShape 7"/>
          <p:cNvSpPr>
            <a:spLocks noChangeArrowheads="1"/>
          </p:cNvSpPr>
          <p:nvPr/>
        </p:nvSpPr>
        <p:spPr bwMode="auto">
          <a:xfrm>
            <a:off x="3844925" y="3038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3" name="AutoShape 8"/>
          <p:cNvSpPr>
            <a:spLocks noChangeArrowheads="1"/>
          </p:cNvSpPr>
          <p:nvPr/>
        </p:nvSpPr>
        <p:spPr bwMode="auto">
          <a:xfrm>
            <a:off x="4283075" y="3038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4" name="AutoShape 9"/>
          <p:cNvSpPr>
            <a:spLocks noChangeArrowheads="1"/>
          </p:cNvSpPr>
          <p:nvPr/>
        </p:nvSpPr>
        <p:spPr bwMode="auto">
          <a:xfrm>
            <a:off x="4719638" y="3038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5" name="AutoShape 21"/>
          <p:cNvSpPr>
            <a:spLocks noChangeArrowheads="1"/>
          </p:cNvSpPr>
          <p:nvPr/>
        </p:nvSpPr>
        <p:spPr bwMode="auto">
          <a:xfrm>
            <a:off x="2533650" y="3038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06" name="AutoShape 5"/>
          <p:cNvSpPr>
            <a:spLocks noChangeArrowheads="1"/>
          </p:cNvSpPr>
          <p:nvPr/>
        </p:nvSpPr>
        <p:spPr bwMode="auto">
          <a:xfrm>
            <a:off x="2960688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7" name="AutoShape 6"/>
          <p:cNvSpPr>
            <a:spLocks noChangeArrowheads="1"/>
          </p:cNvSpPr>
          <p:nvPr/>
        </p:nvSpPr>
        <p:spPr bwMode="auto">
          <a:xfrm>
            <a:off x="3398838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8" name="AutoShape 7"/>
          <p:cNvSpPr>
            <a:spLocks noChangeArrowheads="1"/>
          </p:cNvSpPr>
          <p:nvPr/>
        </p:nvSpPr>
        <p:spPr bwMode="auto">
          <a:xfrm>
            <a:off x="3835400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09" name="AutoShape 8"/>
          <p:cNvSpPr>
            <a:spLocks noChangeArrowheads="1"/>
          </p:cNvSpPr>
          <p:nvPr/>
        </p:nvSpPr>
        <p:spPr bwMode="auto">
          <a:xfrm>
            <a:off x="4273550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0" name="AutoShape 9"/>
          <p:cNvSpPr>
            <a:spLocks noChangeArrowheads="1"/>
          </p:cNvSpPr>
          <p:nvPr/>
        </p:nvSpPr>
        <p:spPr bwMode="auto">
          <a:xfrm>
            <a:off x="4710113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1" name="AutoShape 21"/>
          <p:cNvSpPr>
            <a:spLocks noChangeArrowheads="1"/>
          </p:cNvSpPr>
          <p:nvPr/>
        </p:nvSpPr>
        <p:spPr bwMode="auto">
          <a:xfrm>
            <a:off x="2524125" y="3459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12" name="AutoShape 5"/>
          <p:cNvSpPr>
            <a:spLocks noChangeArrowheads="1"/>
          </p:cNvSpPr>
          <p:nvPr/>
        </p:nvSpPr>
        <p:spPr bwMode="auto">
          <a:xfrm>
            <a:off x="2965450" y="388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3" name="AutoShape 6"/>
          <p:cNvSpPr>
            <a:spLocks noChangeArrowheads="1"/>
          </p:cNvSpPr>
          <p:nvPr/>
        </p:nvSpPr>
        <p:spPr bwMode="auto">
          <a:xfrm>
            <a:off x="3403600" y="388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4" name="AutoShape 7"/>
          <p:cNvSpPr>
            <a:spLocks noChangeArrowheads="1"/>
          </p:cNvSpPr>
          <p:nvPr/>
        </p:nvSpPr>
        <p:spPr bwMode="auto">
          <a:xfrm>
            <a:off x="3840163" y="388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5" name="AutoShape 8"/>
          <p:cNvSpPr>
            <a:spLocks noChangeArrowheads="1"/>
          </p:cNvSpPr>
          <p:nvPr/>
        </p:nvSpPr>
        <p:spPr bwMode="auto">
          <a:xfrm>
            <a:off x="4278313" y="388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6" name="AutoShape 21"/>
          <p:cNvSpPr>
            <a:spLocks noChangeArrowheads="1"/>
          </p:cNvSpPr>
          <p:nvPr/>
        </p:nvSpPr>
        <p:spPr bwMode="auto">
          <a:xfrm>
            <a:off x="2528888" y="38814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17" name="AutoShape 6"/>
          <p:cNvSpPr>
            <a:spLocks noChangeArrowheads="1"/>
          </p:cNvSpPr>
          <p:nvPr/>
        </p:nvSpPr>
        <p:spPr bwMode="auto">
          <a:xfrm>
            <a:off x="5576888" y="1341438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18" name="AutoShape 7"/>
          <p:cNvSpPr>
            <a:spLocks noChangeArrowheads="1"/>
          </p:cNvSpPr>
          <p:nvPr/>
        </p:nvSpPr>
        <p:spPr bwMode="auto">
          <a:xfrm>
            <a:off x="3838575" y="13462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1319" name="AutoShape 8"/>
          <p:cNvSpPr>
            <a:spLocks noChangeArrowheads="1"/>
          </p:cNvSpPr>
          <p:nvPr/>
        </p:nvSpPr>
        <p:spPr bwMode="auto">
          <a:xfrm>
            <a:off x="4276725" y="13462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11320" name="AutoShape 6"/>
          <p:cNvSpPr>
            <a:spLocks noChangeArrowheads="1"/>
          </p:cNvSpPr>
          <p:nvPr/>
        </p:nvSpPr>
        <p:spPr bwMode="auto">
          <a:xfrm>
            <a:off x="4700588" y="3876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21" name="AutoShape 6"/>
          <p:cNvSpPr>
            <a:spLocks noChangeArrowheads="1"/>
          </p:cNvSpPr>
          <p:nvPr/>
        </p:nvSpPr>
        <p:spPr bwMode="auto">
          <a:xfrm>
            <a:off x="5146675" y="3473450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79688" y="874713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016250" y="881063"/>
            <a:ext cx="170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р   и   к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68625" y="1285875"/>
            <a:ext cx="3584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н   т    о  м   и   м   а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000375" y="17272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 р   т   е   р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000375" y="2124075"/>
            <a:ext cx="3171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р   с    о   н   а   ж  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938463" y="2535238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у   з    а  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014663" y="2962275"/>
            <a:ext cx="30051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л   а   с    т   и   к    а  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84500" y="3403600"/>
            <a:ext cx="257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у    б   л   и   к   а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70213" y="3784600"/>
            <a:ext cx="2211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о   т   е    х   а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49363" y="58674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Места в зрительном зале, расположенные ниже сцены или на уровне ее.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95400" y="5730875"/>
            <a:ext cx="6781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Действующее лицо драматического или литературного произведения. Художественный образ, который обладает определенным характером, играет ту или иную роль в развитии сюжета произведения</a:t>
            </a:r>
            <a:r>
              <a:rPr lang="ru-RU" sz="1650" dirty="0"/>
              <a:t>.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371600" y="5715000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Временная остановка, перерыв в речи или сценическом действии. С ней связаны оценка происходящего действия, события, фактов. Она бывает как режиссерская, так и актерская.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371600" y="60198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Лица, выступающие в качестве зрителей, слушателей.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235075" y="5883275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Праздничные игры, основанные на традициях русского народа, в которых в основном принимают участие ряженые, богатыри.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560638" y="12954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560638" y="174307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73338" y="2170113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573338" y="258127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573338" y="296227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557463" y="341947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574925" y="3816350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295400" y="5989638"/>
            <a:ext cx="691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Искусственный головной покров из чужих волос или волокон.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5 Буква П</a:t>
            </a:r>
          </a:p>
        </p:txBody>
      </p:sp>
      <p:sp>
        <p:nvSpPr>
          <p:cNvPr id="11345" name="AutoShape 5"/>
          <p:cNvSpPr>
            <a:spLocks noChangeArrowheads="1"/>
          </p:cNvSpPr>
          <p:nvPr/>
        </p:nvSpPr>
        <p:spPr bwMode="auto">
          <a:xfrm>
            <a:off x="2970213" y="4297363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46" name="AutoShape 6"/>
          <p:cNvSpPr>
            <a:spLocks noChangeArrowheads="1"/>
          </p:cNvSpPr>
          <p:nvPr/>
        </p:nvSpPr>
        <p:spPr bwMode="auto">
          <a:xfrm>
            <a:off x="3408363" y="4297363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47" name="AutoShape 7"/>
          <p:cNvSpPr>
            <a:spLocks noChangeArrowheads="1"/>
          </p:cNvSpPr>
          <p:nvPr/>
        </p:nvSpPr>
        <p:spPr bwMode="auto">
          <a:xfrm>
            <a:off x="3844925" y="4297363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48" name="AutoShape 8"/>
          <p:cNvSpPr>
            <a:spLocks noChangeArrowheads="1"/>
          </p:cNvSpPr>
          <p:nvPr/>
        </p:nvSpPr>
        <p:spPr bwMode="auto">
          <a:xfrm>
            <a:off x="4283075" y="4297363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49" name="AutoShape 9"/>
          <p:cNvSpPr>
            <a:spLocks noChangeArrowheads="1"/>
          </p:cNvSpPr>
          <p:nvPr/>
        </p:nvSpPr>
        <p:spPr bwMode="auto">
          <a:xfrm>
            <a:off x="4719638" y="4297363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0" name="AutoShape 21"/>
          <p:cNvSpPr>
            <a:spLocks noChangeArrowheads="1"/>
          </p:cNvSpPr>
          <p:nvPr/>
        </p:nvSpPr>
        <p:spPr bwMode="auto">
          <a:xfrm>
            <a:off x="2533650" y="4297363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51" name="AutoShape 5"/>
          <p:cNvSpPr>
            <a:spLocks noChangeArrowheads="1"/>
          </p:cNvSpPr>
          <p:nvPr/>
        </p:nvSpPr>
        <p:spPr bwMode="auto">
          <a:xfrm>
            <a:off x="2960688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2" name="AutoShape 6"/>
          <p:cNvSpPr>
            <a:spLocks noChangeArrowheads="1"/>
          </p:cNvSpPr>
          <p:nvPr/>
        </p:nvSpPr>
        <p:spPr bwMode="auto">
          <a:xfrm>
            <a:off x="3398838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3" name="AutoShape 7"/>
          <p:cNvSpPr>
            <a:spLocks noChangeArrowheads="1"/>
          </p:cNvSpPr>
          <p:nvPr/>
        </p:nvSpPr>
        <p:spPr bwMode="auto">
          <a:xfrm>
            <a:off x="3835400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4" name="AutoShape 8"/>
          <p:cNvSpPr>
            <a:spLocks noChangeArrowheads="1"/>
          </p:cNvSpPr>
          <p:nvPr/>
        </p:nvSpPr>
        <p:spPr bwMode="auto">
          <a:xfrm>
            <a:off x="4273550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5" name="AutoShape 9"/>
          <p:cNvSpPr>
            <a:spLocks noChangeArrowheads="1"/>
          </p:cNvSpPr>
          <p:nvPr/>
        </p:nvSpPr>
        <p:spPr bwMode="auto">
          <a:xfrm>
            <a:off x="4710113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6" name="AutoShape 21"/>
          <p:cNvSpPr>
            <a:spLocks noChangeArrowheads="1"/>
          </p:cNvSpPr>
          <p:nvPr/>
        </p:nvSpPr>
        <p:spPr bwMode="auto">
          <a:xfrm>
            <a:off x="2524125" y="4718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57" name="AutoShape 5"/>
          <p:cNvSpPr>
            <a:spLocks noChangeArrowheads="1"/>
          </p:cNvSpPr>
          <p:nvPr/>
        </p:nvSpPr>
        <p:spPr bwMode="auto">
          <a:xfrm>
            <a:off x="2965450" y="5140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8" name="AutoShape 6"/>
          <p:cNvSpPr>
            <a:spLocks noChangeArrowheads="1"/>
          </p:cNvSpPr>
          <p:nvPr/>
        </p:nvSpPr>
        <p:spPr bwMode="auto">
          <a:xfrm>
            <a:off x="3403600" y="5140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59" name="AutoShape 7"/>
          <p:cNvSpPr>
            <a:spLocks noChangeArrowheads="1"/>
          </p:cNvSpPr>
          <p:nvPr/>
        </p:nvSpPr>
        <p:spPr bwMode="auto">
          <a:xfrm>
            <a:off x="3840163" y="5140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60" name="AutoShape 8"/>
          <p:cNvSpPr>
            <a:spLocks noChangeArrowheads="1"/>
          </p:cNvSpPr>
          <p:nvPr/>
        </p:nvSpPr>
        <p:spPr bwMode="auto">
          <a:xfrm>
            <a:off x="4278313" y="5140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61" name="AutoShape 21"/>
          <p:cNvSpPr>
            <a:spLocks noChangeArrowheads="1"/>
          </p:cNvSpPr>
          <p:nvPr/>
        </p:nvSpPr>
        <p:spPr bwMode="auto">
          <a:xfrm>
            <a:off x="2528888" y="5140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1362" name="AutoShape 6"/>
          <p:cNvSpPr>
            <a:spLocks noChangeArrowheads="1"/>
          </p:cNvSpPr>
          <p:nvPr/>
        </p:nvSpPr>
        <p:spPr bwMode="auto">
          <a:xfrm>
            <a:off x="4700588" y="51355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63" name="AutoShape 6"/>
          <p:cNvSpPr>
            <a:spLocks noChangeArrowheads="1"/>
          </p:cNvSpPr>
          <p:nvPr/>
        </p:nvSpPr>
        <p:spPr bwMode="auto">
          <a:xfrm>
            <a:off x="5154613" y="42957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64" name="AutoShape 6"/>
          <p:cNvSpPr>
            <a:spLocks noChangeArrowheads="1"/>
          </p:cNvSpPr>
          <p:nvPr/>
        </p:nvSpPr>
        <p:spPr bwMode="auto">
          <a:xfrm>
            <a:off x="5146675" y="471646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365" name="AutoShape 7"/>
          <p:cNvSpPr>
            <a:spLocks noChangeArrowheads="1"/>
          </p:cNvSpPr>
          <p:nvPr/>
        </p:nvSpPr>
        <p:spPr bwMode="auto">
          <a:xfrm>
            <a:off x="5583238" y="47164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984500" y="4264025"/>
            <a:ext cx="2578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р   т    н   ё   р   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984500" y="4662488"/>
            <a:ext cx="303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    е   м   ь   е   р   а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2970213" y="5043488"/>
            <a:ext cx="2211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р   о   г    о   н 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2559050" y="42640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557463" y="4678363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559050" y="5075238"/>
            <a:ext cx="392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295400" y="571500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Древнейший вид сценического искусства, включающий в себя беззвучные средства создания художественного образа через пластику, жесты, мимику.</a:t>
            </a:r>
          </a:p>
        </p:txBody>
      </p:sp>
      <p:sp>
        <p:nvSpPr>
          <p:cNvPr id="161" name="Прямоугольник 160"/>
          <p:cNvSpPr>
            <a:spLocks noChangeArrowheads="1"/>
          </p:cNvSpPr>
          <p:nvPr/>
        </p:nvSpPr>
        <p:spPr bwMode="auto">
          <a:xfrm>
            <a:off x="1295400" y="6019800"/>
            <a:ext cx="670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Участник совместной игры на сцене. 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295400" y="57150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Искусство изящных, ритмических движений тела; согласованность движений и жестов. В искусстве зрелищ пластика является первоосновой действия и его выразительности.</a:t>
            </a:r>
          </a:p>
        </p:txBody>
      </p:sp>
      <p:sp>
        <p:nvSpPr>
          <p:cNvPr id="162" name="Прямоугольник 161"/>
          <p:cNvSpPr>
            <a:spLocks noChangeArrowheads="1"/>
          </p:cNvSpPr>
          <p:nvPr/>
        </p:nvSpPr>
        <p:spPr bwMode="auto">
          <a:xfrm>
            <a:off x="1371600" y="58674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Премьера (фр. - первый) - первый показ нового спектакля, циркового или эстрадного представления</a:t>
            </a:r>
            <a:r>
              <a:rPr lang="ru-RU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Прямоугольник 162"/>
          <p:cNvSpPr>
            <a:spLocks noChangeArrowheads="1"/>
          </p:cNvSpPr>
          <p:nvPr/>
        </p:nvSpPr>
        <p:spPr bwMode="auto">
          <a:xfrm>
            <a:off x="1295400" y="5741988"/>
            <a:ext cx="6858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Вид репетиции, целью которой является выстраивание последовательности сцен и эпизодов, отрепетированных, в единое целое посредством подключения музыки, элементов декорации, костюмов, света .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025868" y="59304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123" name="Стрелка вправо 122">
            <a:hlinkClick r:id="rId3" action="ppaction://hlinksldjump"/>
          </p:cNvPr>
          <p:cNvSpPr/>
          <p:nvPr/>
        </p:nvSpPr>
        <p:spPr>
          <a:xfrm>
            <a:off x="5562600" y="58674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1379" name="Рисунок 123" descr="63bcb67f6be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81200"/>
            <a:ext cx="163512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2" grpId="0"/>
      <p:bldP spid="72" grpId="1"/>
      <p:bldP spid="73" grpId="0"/>
      <p:bldP spid="73" grpId="1"/>
      <p:bldP spid="74" grpId="0"/>
      <p:bldP spid="74" grpId="1"/>
      <p:bldP spid="76" grpId="0"/>
      <p:bldP spid="76" grpId="1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5" grpId="1"/>
      <p:bldP spid="116" grpId="0"/>
      <p:bldP spid="117" grpId="0"/>
      <p:bldP spid="118" grpId="0"/>
      <p:bldP spid="119" grpId="0"/>
      <p:bldP spid="120" grpId="0"/>
      <p:bldP spid="121" grpId="0"/>
      <p:bldP spid="71" grpId="0"/>
      <p:bldP spid="71" grpId="1"/>
      <p:bldP spid="161" grpId="0"/>
      <p:bldP spid="161" grpId="1"/>
      <p:bldP spid="75" grpId="0"/>
      <p:bldP spid="75" grpId="1"/>
      <p:bldP spid="162" grpId="0"/>
      <p:bldP spid="162" grpId="1"/>
      <p:bldP spid="163" grpId="0"/>
      <p:bldP spid="1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91"/>
          <p:cNvGrpSpPr>
            <a:grpSpLocks/>
          </p:cNvGrpSpPr>
          <p:nvPr/>
        </p:nvGrpSpPr>
        <p:grpSpPr bwMode="auto">
          <a:xfrm>
            <a:off x="0" y="0"/>
            <a:ext cx="9121775" cy="6858000"/>
            <a:chOff x="7379" y="0"/>
            <a:chExt cx="9136621" cy="6864258"/>
          </a:xfrm>
        </p:grpSpPr>
        <p:pic>
          <p:nvPicPr>
            <p:cNvPr id="12378" name="Рисунок 92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79" name="Рисунок 9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80" name="Рисунок 94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1" name="AutoShape 6"/>
          <p:cNvSpPr>
            <a:spLocks noChangeArrowheads="1"/>
          </p:cNvSpPr>
          <p:nvPr/>
        </p:nvSpPr>
        <p:spPr bwMode="auto">
          <a:xfrm>
            <a:off x="6370638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AutoShape 6"/>
          <p:cNvSpPr>
            <a:spLocks noChangeArrowheads="1"/>
          </p:cNvSpPr>
          <p:nvPr/>
        </p:nvSpPr>
        <p:spPr bwMode="auto">
          <a:xfrm>
            <a:off x="5951538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6392863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5957888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5" name="AutoShape 6"/>
          <p:cNvSpPr>
            <a:spLocks noChangeArrowheads="1"/>
          </p:cNvSpPr>
          <p:nvPr/>
        </p:nvSpPr>
        <p:spPr bwMode="auto">
          <a:xfrm>
            <a:off x="6396038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105400" y="23622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7" name="AutoShape 8"/>
          <p:cNvSpPr>
            <a:spLocks noChangeArrowheads="1"/>
          </p:cNvSpPr>
          <p:nvPr/>
        </p:nvSpPr>
        <p:spPr bwMode="auto">
          <a:xfrm>
            <a:off x="4648200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19200" y="4854575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9" name="AutoShape 5"/>
          <p:cNvSpPr>
            <a:spLocks noChangeArrowheads="1"/>
          </p:cNvSpPr>
          <p:nvPr/>
        </p:nvSpPr>
        <p:spPr bwMode="auto">
          <a:xfrm>
            <a:off x="2911475" y="109061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0" name="AutoShape 6"/>
          <p:cNvSpPr>
            <a:spLocks noChangeArrowheads="1"/>
          </p:cNvSpPr>
          <p:nvPr/>
        </p:nvSpPr>
        <p:spPr bwMode="auto">
          <a:xfrm>
            <a:off x="3348038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1" name="AutoShape 7"/>
          <p:cNvSpPr>
            <a:spLocks noChangeArrowheads="1"/>
          </p:cNvSpPr>
          <p:nvPr/>
        </p:nvSpPr>
        <p:spPr bwMode="auto">
          <a:xfrm>
            <a:off x="37861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2" name="AutoShape 8"/>
          <p:cNvSpPr>
            <a:spLocks noChangeArrowheads="1"/>
          </p:cNvSpPr>
          <p:nvPr/>
        </p:nvSpPr>
        <p:spPr bwMode="auto">
          <a:xfrm>
            <a:off x="4208463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3" name="AutoShape 9"/>
          <p:cNvSpPr>
            <a:spLocks noChangeArrowheads="1"/>
          </p:cNvSpPr>
          <p:nvPr/>
        </p:nvSpPr>
        <p:spPr bwMode="auto">
          <a:xfrm>
            <a:off x="5083175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4" name="AutoShape 21"/>
          <p:cNvSpPr>
            <a:spLocks noChangeArrowheads="1"/>
          </p:cNvSpPr>
          <p:nvPr/>
        </p:nvSpPr>
        <p:spPr bwMode="auto">
          <a:xfrm>
            <a:off x="2474913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05" name="AutoShape 5"/>
          <p:cNvSpPr>
            <a:spLocks noChangeArrowheads="1"/>
          </p:cNvSpPr>
          <p:nvPr/>
        </p:nvSpPr>
        <p:spPr bwMode="auto">
          <a:xfrm>
            <a:off x="291623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6" name="AutoShape 6"/>
          <p:cNvSpPr>
            <a:spLocks noChangeArrowheads="1"/>
          </p:cNvSpPr>
          <p:nvPr/>
        </p:nvSpPr>
        <p:spPr bwMode="auto">
          <a:xfrm>
            <a:off x="335438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7" name="AutoShape 21"/>
          <p:cNvSpPr>
            <a:spLocks noChangeArrowheads="1"/>
          </p:cNvSpPr>
          <p:nvPr/>
        </p:nvSpPr>
        <p:spPr bwMode="auto">
          <a:xfrm>
            <a:off x="2479675" y="1514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08" name="AutoShape 5"/>
          <p:cNvSpPr>
            <a:spLocks noChangeArrowheads="1"/>
          </p:cNvSpPr>
          <p:nvPr/>
        </p:nvSpPr>
        <p:spPr bwMode="auto">
          <a:xfrm>
            <a:off x="290671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9" name="AutoShape 6"/>
          <p:cNvSpPr>
            <a:spLocks noChangeArrowheads="1"/>
          </p:cNvSpPr>
          <p:nvPr/>
        </p:nvSpPr>
        <p:spPr bwMode="auto">
          <a:xfrm>
            <a:off x="334486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0" name="AutoShape 7"/>
          <p:cNvSpPr>
            <a:spLocks noChangeArrowheads="1"/>
          </p:cNvSpPr>
          <p:nvPr/>
        </p:nvSpPr>
        <p:spPr bwMode="auto">
          <a:xfrm>
            <a:off x="5092700" y="2776538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1" name="AutoShape 8"/>
          <p:cNvSpPr>
            <a:spLocks noChangeArrowheads="1"/>
          </p:cNvSpPr>
          <p:nvPr/>
        </p:nvSpPr>
        <p:spPr bwMode="auto">
          <a:xfrm>
            <a:off x="5530850" y="2776538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2" name="AutoShape 21"/>
          <p:cNvSpPr>
            <a:spLocks noChangeArrowheads="1"/>
          </p:cNvSpPr>
          <p:nvPr/>
        </p:nvSpPr>
        <p:spPr bwMode="auto">
          <a:xfrm>
            <a:off x="2470150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13" name="AutoShape 5"/>
          <p:cNvSpPr>
            <a:spLocks noChangeArrowheads="1"/>
          </p:cNvSpPr>
          <p:nvPr/>
        </p:nvSpPr>
        <p:spPr bwMode="auto">
          <a:xfrm>
            <a:off x="291147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4" name="AutoShape 6"/>
          <p:cNvSpPr>
            <a:spLocks noChangeArrowheads="1"/>
          </p:cNvSpPr>
          <p:nvPr/>
        </p:nvSpPr>
        <p:spPr bwMode="auto">
          <a:xfrm>
            <a:off x="334962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5" name="AutoShape 7"/>
          <p:cNvSpPr>
            <a:spLocks noChangeArrowheads="1"/>
          </p:cNvSpPr>
          <p:nvPr/>
        </p:nvSpPr>
        <p:spPr bwMode="auto">
          <a:xfrm>
            <a:off x="378618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6" name="AutoShape 8"/>
          <p:cNvSpPr>
            <a:spLocks noChangeArrowheads="1"/>
          </p:cNvSpPr>
          <p:nvPr/>
        </p:nvSpPr>
        <p:spPr bwMode="auto">
          <a:xfrm>
            <a:off x="422433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7" name="AutoShape 9"/>
          <p:cNvSpPr>
            <a:spLocks noChangeArrowheads="1"/>
          </p:cNvSpPr>
          <p:nvPr/>
        </p:nvSpPr>
        <p:spPr bwMode="auto">
          <a:xfrm>
            <a:off x="4660900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18" name="AutoShape 21"/>
          <p:cNvSpPr>
            <a:spLocks noChangeArrowheads="1"/>
          </p:cNvSpPr>
          <p:nvPr/>
        </p:nvSpPr>
        <p:spPr bwMode="auto">
          <a:xfrm>
            <a:off x="2474913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19" name="AutoShape 5"/>
          <p:cNvSpPr>
            <a:spLocks noChangeArrowheads="1"/>
          </p:cNvSpPr>
          <p:nvPr/>
        </p:nvSpPr>
        <p:spPr bwMode="auto">
          <a:xfrm>
            <a:off x="290671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0" name="AutoShape 6"/>
          <p:cNvSpPr>
            <a:spLocks noChangeArrowheads="1"/>
          </p:cNvSpPr>
          <p:nvPr/>
        </p:nvSpPr>
        <p:spPr bwMode="auto">
          <a:xfrm>
            <a:off x="334486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1" name="AutoShape 7"/>
          <p:cNvSpPr>
            <a:spLocks noChangeArrowheads="1"/>
          </p:cNvSpPr>
          <p:nvPr/>
        </p:nvSpPr>
        <p:spPr bwMode="auto">
          <a:xfrm>
            <a:off x="378142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2" name="AutoShape 8"/>
          <p:cNvSpPr>
            <a:spLocks noChangeArrowheads="1"/>
          </p:cNvSpPr>
          <p:nvPr/>
        </p:nvSpPr>
        <p:spPr bwMode="auto">
          <a:xfrm>
            <a:off x="421957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3" name="AutoShape 9"/>
          <p:cNvSpPr>
            <a:spLocks noChangeArrowheads="1"/>
          </p:cNvSpPr>
          <p:nvPr/>
        </p:nvSpPr>
        <p:spPr bwMode="auto">
          <a:xfrm>
            <a:off x="4656138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4" name="AutoShape 21"/>
          <p:cNvSpPr>
            <a:spLocks noChangeArrowheads="1"/>
          </p:cNvSpPr>
          <p:nvPr/>
        </p:nvSpPr>
        <p:spPr bwMode="auto">
          <a:xfrm>
            <a:off x="2470150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25" name="AutoShape 5"/>
          <p:cNvSpPr>
            <a:spLocks noChangeArrowheads="1"/>
          </p:cNvSpPr>
          <p:nvPr/>
        </p:nvSpPr>
        <p:spPr bwMode="auto">
          <a:xfrm>
            <a:off x="291147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6" name="AutoShape 6"/>
          <p:cNvSpPr>
            <a:spLocks noChangeArrowheads="1"/>
          </p:cNvSpPr>
          <p:nvPr/>
        </p:nvSpPr>
        <p:spPr bwMode="auto">
          <a:xfrm>
            <a:off x="334962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7" name="AutoShape 7"/>
          <p:cNvSpPr>
            <a:spLocks noChangeArrowheads="1"/>
          </p:cNvSpPr>
          <p:nvPr/>
        </p:nvSpPr>
        <p:spPr bwMode="auto">
          <a:xfrm>
            <a:off x="378618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28" name="AutoShape 21"/>
          <p:cNvSpPr>
            <a:spLocks noChangeArrowheads="1"/>
          </p:cNvSpPr>
          <p:nvPr/>
        </p:nvSpPr>
        <p:spPr bwMode="auto">
          <a:xfrm>
            <a:off x="2444750" y="32004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29" name="AutoShape 5"/>
          <p:cNvSpPr>
            <a:spLocks noChangeArrowheads="1"/>
          </p:cNvSpPr>
          <p:nvPr/>
        </p:nvSpPr>
        <p:spPr bwMode="auto">
          <a:xfrm>
            <a:off x="290195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0" name="AutoShape 6"/>
          <p:cNvSpPr>
            <a:spLocks noChangeArrowheads="1"/>
          </p:cNvSpPr>
          <p:nvPr/>
        </p:nvSpPr>
        <p:spPr bwMode="auto">
          <a:xfrm>
            <a:off x="334010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1" name="AutoShape 7"/>
          <p:cNvSpPr>
            <a:spLocks noChangeArrowheads="1"/>
          </p:cNvSpPr>
          <p:nvPr/>
        </p:nvSpPr>
        <p:spPr bwMode="auto">
          <a:xfrm>
            <a:off x="377666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2" name="AutoShape 8"/>
          <p:cNvSpPr>
            <a:spLocks noChangeArrowheads="1"/>
          </p:cNvSpPr>
          <p:nvPr/>
        </p:nvSpPr>
        <p:spPr bwMode="auto">
          <a:xfrm>
            <a:off x="421481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3" name="AutoShape 9"/>
          <p:cNvSpPr>
            <a:spLocks noChangeArrowheads="1"/>
          </p:cNvSpPr>
          <p:nvPr/>
        </p:nvSpPr>
        <p:spPr bwMode="auto">
          <a:xfrm>
            <a:off x="4651375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4" name="AutoShape 21"/>
          <p:cNvSpPr>
            <a:spLocks noChangeArrowheads="1"/>
          </p:cNvSpPr>
          <p:nvPr/>
        </p:nvSpPr>
        <p:spPr bwMode="auto">
          <a:xfrm>
            <a:off x="2465388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35" name="AutoShape 5"/>
          <p:cNvSpPr>
            <a:spLocks noChangeArrowheads="1"/>
          </p:cNvSpPr>
          <p:nvPr/>
        </p:nvSpPr>
        <p:spPr bwMode="auto">
          <a:xfrm>
            <a:off x="290671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6" name="AutoShape 6"/>
          <p:cNvSpPr>
            <a:spLocks noChangeArrowheads="1"/>
          </p:cNvSpPr>
          <p:nvPr/>
        </p:nvSpPr>
        <p:spPr bwMode="auto">
          <a:xfrm>
            <a:off x="334486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7" name="AutoShape 7"/>
          <p:cNvSpPr>
            <a:spLocks noChangeArrowheads="1"/>
          </p:cNvSpPr>
          <p:nvPr/>
        </p:nvSpPr>
        <p:spPr bwMode="auto">
          <a:xfrm>
            <a:off x="378142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8" name="AutoShape 8"/>
          <p:cNvSpPr>
            <a:spLocks noChangeArrowheads="1"/>
          </p:cNvSpPr>
          <p:nvPr/>
        </p:nvSpPr>
        <p:spPr bwMode="auto">
          <a:xfrm>
            <a:off x="421957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39" name="AutoShape 21"/>
          <p:cNvSpPr>
            <a:spLocks noChangeArrowheads="1"/>
          </p:cNvSpPr>
          <p:nvPr/>
        </p:nvSpPr>
        <p:spPr bwMode="auto">
          <a:xfrm>
            <a:off x="244157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2340" name="AutoShape 6"/>
          <p:cNvSpPr>
            <a:spLocks noChangeArrowheads="1"/>
          </p:cNvSpPr>
          <p:nvPr/>
        </p:nvSpPr>
        <p:spPr bwMode="auto">
          <a:xfrm>
            <a:off x="5518150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1" name="AutoShape 7"/>
          <p:cNvSpPr>
            <a:spLocks noChangeArrowheads="1"/>
          </p:cNvSpPr>
          <p:nvPr/>
        </p:nvSpPr>
        <p:spPr bwMode="auto">
          <a:xfrm>
            <a:off x="377983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2342" name="AutoShape 8"/>
          <p:cNvSpPr>
            <a:spLocks noChangeArrowheads="1"/>
          </p:cNvSpPr>
          <p:nvPr/>
        </p:nvSpPr>
        <p:spPr bwMode="auto">
          <a:xfrm>
            <a:off x="421798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12343" name="AutoShape 6"/>
          <p:cNvSpPr>
            <a:spLocks noChangeArrowheads="1"/>
          </p:cNvSpPr>
          <p:nvPr/>
        </p:nvSpPr>
        <p:spPr bwMode="auto">
          <a:xfrm>
            <a:off x="4641850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4" name="AutoShape 7"/>
          <p:cNvSpPr>
            <a:spLocks noChangeArrowheads="1"/>
          </p:cNvSpPr>
          <p:nvPr/>
        </p:nvSpPr>
        <p:spPr bwMode="auto">
          <a:xfrm>
            <a:off x="507841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5" name="AutoShape 8"/>
          <p:cNvSpPr>
            <a:spLocks noChangeArrowheads="1"/>
          </p:cNvSpPr>
          <p:nvPr/>
        </p:nvSpPr>
        <p:spPr bwMode="auto">
          <a:xfrm>
            <a:off x="551656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6" name="AutoShape 6"/>
          <p:cNvSpPr>
            <a:spLocks noChangeArrowheads="1"/>
          </p:cNvSpPr>
          <p:nvPr/>
        </p:nvSpPr>
        <p:spPr bwMode="auto">
          <a:xfrm>
            <a:off x="5087938" y="3635375"/>
            <a:ext cx="420687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7" name="AutoShape 7"/>
          <p:cNvSpPr>
            <a:spLocks noChangeArrowheads="1"/>
          </p:cNvSpPr>
          <p:nvPr/>
        </p:nvSpPr>
        <p:spPr bwMode="auto">
          <a:xfrm>
            <a:off x="5524500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8" name="AutoShape 8"/>
          <p:cNvSpPr>
            <a:spLocks noChangeArrowheads="1"/>
          </p:cNvSpPr>
          <p:nvPr/>
        </p:nvSpPr>
        <p:spPr bwMode="auto">
          <a:xfrm>
            <a:off x="5962650" y="3635375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49" name="AutoShape 9"/>
          <p:cNvSpPr>
            <a:spLocks noChangeArrowheads="1"/>
          </p:cNvSpPr>
          <p:nvPr/>
        </p:nvSpPr>
        <p:spPr bwMode="auto">
          <a:xfrm>
            <a:off x="5951538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492375" y="1036638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57513" y="1042988"/>
            <a:ext cx="169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с    к   а     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09888" y="1447800"/>
            <a:ext cx="394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р   и   о   н   е   т    к   а      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941638" y="1889125"/>
            <a:ext cx="94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и   м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941638" y="2286000"/>
            <a:ext cx="2773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   н   о   л   о    г  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879725" y="2697163"/>
            <a:ext cx="3902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е   л   ь    п   о   м  е   н   а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968625" y="3124200"/>
            <a:ext cx="122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у   з   а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25763" y="3565525"/>
            <a:ext cx="347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л   о   д   р   а   м   а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11475" y="3946525"/>
            <a:ext cx="409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и   з   а   н   с    ц   е   н   а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227138" y="4876800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Театральная кукла, приводимая в движение посредствам нитей актером-кукловодом. Также лицо или группа людей всецело подчиненных кому - либо и исполняющих любую команду.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12850" y="4903788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Комедийный жанр в античном народном театре; короткие импровизационные сценки сатирического, развлекательного содержания. Актер, играющий без слов, только средствами мимики .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95400" y="48768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Развернутое высказывание одного лица; речь действующего лица, обращенная к самому себе или к зрителям. Речь наедине с самим собой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19200" y="48768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 греческой мифологии одна из девяти муз, покровительница трагедии. Изображалась в венке из плюща, с трагической маской и палицей в руке. 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281113" y="4903788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Calibri" pitchFamily="34" charset="0"/>
              </a:rPr>
              <a:t>В греческой мифологии одна из девяти богинь, покровительница различных искусств, вдохновляющих поэтов (актеров и т.д.) в их творчестве. Источник творческого вдохновения.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314450" y="4883150"/>
            <a:ext cx="678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Драматургический жанр; пьеса с острой интригой, резким противопоставлением добра и зла, преувеличенной эмоциональностью.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219200" y="5029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Размещение актеров на сцене. Пластический рисунок тела или группы актеров, по отношению друг к другу и к зрителю.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473325" y="1457325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473325" y="1905000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484438" y="23320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484438" y="2743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514600" y="3124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470150" y="3581400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486025" y="397827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219200" y="4953000"/>
            <a:ext cx="6918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Элемент традиционного театра разных народов. Персонаж народного представления, выражающий определение черты человеческого характера.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6 Буква М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828800" y="5105400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92" name="Стрелка вправо 91">
            <a:hlinkClick r:id="rId4" action="ppaction://hlinksldjump"/>
          </p:cNvPr>
          <p:cNvSpPr/>
          <p:nvPr/>
        </p:nvSpPr>
        <p:spPr>
          <a:xfrm>
            <a:off x="5365532" y="5042336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2377" name="Picture 93" descr="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0"/>
            <a:ext cx="17526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7" grpId="1" animBg="1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1" grpId="1"/>
      <p:bldP spid="72" grpId="0" autoUpdateAnimBg="0"/>
      <p:bldP spid="72" grpId="1"/>
      <p:bldP spid="73" grpId="0" autoUpdateAnimBg="0"/>
      <p:bldP spid="73" grpId="1"/>
      <p:bldP spid="74" grpId="0" autoUpdateAnimBg="0"/>
      <p:bldP spid="74" grpId="1"/>
      <p:bldP spid="75" grpId="0" autoUpdateAnimBg="0"/>
      <p:bldP spid="75" grpId="1"/>
      <p:bldP spid="76" grpId="0" autoUpdateAnimBg="0"/>
      <p:bldP spid="76" grpId="1"/>
      <p:bldP spid="77" grpId="0" autoUpdateAnimBg="0"/>
      <p:bldP spid="77" grpId="1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8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220"/>
          <p:cNvGrpSpPr>
            <a:grpSpLocks/>
          </p:cNvGrpSpPr>
          <p:nvPr/>
        </p:nvGrpSpPr>
        <p:grpSpPr bwMode="auto">
          <a:xfrm>
            <a:off x="22225" y="15875"/>
            <a:ext cx="9137650" cy="6864350"/>
            <a:chOff x="7379" y="0"/>
            <a:chExt cx="9136621" cy="6864258"/>
          </a:xfrm>
        </p:grpSpPr>
        <p:pic>
          <p:nvPicPr>
            <p:cNvPr id="13404" name="Рисунок 212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5" name="Рисунок 2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" name="Рисунок 213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AutoShape 9"/>
          <p:cNvSpPr>
            <a:spLocks noChangeArrowheads="1"/>
          </p:cNvSpPr>
          <p:nvPr/>
        </p:nvSpPr>
        <p:spPr bwMode="auto">
          <a:xfrm>
            <a:off x="5962650" y="15240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4648200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6402388" y="36480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6838950" y="36480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6827838" y="40243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648200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2" name="AutoShape 5"/>
          <p:cNvSpPr>
            <a:spLocks noChangeArrowheads="1"/>
          </p:cNvSpPr>
          <p:nvPr/>
        </p:nvSpPr>
        <p:spPr bwMode="auto">
          <a:xfrm>
            <a:off x="2911475" y="109061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3" name="AutoShape 6"/>
          <p:cNvSpPr>
            <a:spLocks noChangeArrowheads="1"/>
          </p:cNvSpPr>
          <p:nvPr/>
        </p:nvSpPr>
        <p:spPr bwMode="auto">
          <a:xfrm>
            <a:off x="3348038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4" name="AutoShape 7"/>
          <p:cNvSpPr>
            <a:spLocks noChangeArrowheads="1"/>
          </p:cNvSpPr>
          <p:nvPr/>
        </p:nvSpPr>
        <p:spPr bwMode="auto">
          <a:xfrm>
            <a:off x="37861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5" name="AutoShape 8"/>
          <p:cNvSpPr>
            <a:spLocks noChangeArrowheads="1"/>
          </p:cNvSpPr>
          <p:nvPr/>
        </p:nvSpPr>
        <p:spPr bwMode="auto">
          <a:xfrm>
            <a:off x="4208463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6" name="AutoShape 9"/>
          <p:cNvSpPr>
            <a:spLocks noChangeArrowheads="1"/>
          </p:cNvSpPr>
          <p:nvPr/>
        </p:nvSpPr>
        <p:spPr bwMode="auto">
          <a:xfrm>
            <a:off x="5083175" y="15240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7" name="AutoShape 21"/>
          <p:cNvSpPr>
            <a:spLocks noChangeArrowheads="1"/>
          </p:cNvSpPr>
          <p:nvPr/>
        </p:nvSpPr>
        <p:spPr bwMode="auto">
          <a:xfrm>
            <a:off x="2474913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28" name="AutoShape 5"/>
          <p:cNvSpPr>
            <a:spLocks noChangeArrowheads="1"/>
          </p:cNvSpPr>
          <p:nvPr/>
        </p:nvSpPr>
        <p:spPr bwMode="auto">
          <a:xfrm>
            <a:off x="291623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9" name="AutoShape 6"/>
          <p:cNvSpPr>
            <a:spLocks noChangeArrowheads="1"/>
          </p:cNvSpPr>
          <p:nvPr/>
        </p:nvSpPr>
        <p:spPr bwMode="auto">
          <a:xfrm>
            <a:off x="335438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0" name="AutoShape 21"/>
          <p:cNvSpPr>
            <a:spLocks noChangeArrowheads="1"/>
          </p:cNvSpPr>
          <p:nvPr/>
        </p:nvSpPr>
        <p:spPr bwMode="auto">
          <a:xfrm>
            <a:off x="2479675" y="1514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31" name="AutoShape 5"/>
          <p:cNvSpPr>
            <a:spLocks noChangeArrowheads="1"/>
          </p:cNvSpPr>
          <p:nvPr/>
        </p:nvSpPr>
        <p:spPr bwMode="auto">
          <a:xfrm>
            <a:off x="290671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2" name="AutoShape 6"/>
          <p:cNvSpPr>
            <a:spLocks noChangeArrowheads="1"/>
          </p:cNvSpPr>
          <p:nvPr/>
        </p:nvSpPr>
        <p:spPr bwMode="auto">
          <a:xfrm>
            <a:off x="334486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3" name="AutoShape 7"/>
          <p:cNvSpPr>
            <a:spLocks noChangeArrowheads="1"/>
          </p:cNvSpPr>
          <p:nvPr/>
        </p:nvSpPr>
        <p:spPr bwMode="auto">
          <a:xfrm>
            <a:off x="378142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4" name="AutoShape 8"/>
          <p:cNvSpPr>
            <a:spLocks noChangeArrowheads="1"/>
          </p:cNvSpPr>
          <p:nvPr/>
        </p:nvSpPr>
        <p:spPr bwMode="auto">
          <a:xfrm>
            <a:off x="421957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5" name="AutoShape 21"/>
          <p:cNvSpPr>
            <a:spLocks noChangeArrowheads="1"/>
          </p:cNvSpPr>
          <p:nvPr/>
        </p:nvSpPr>
        <p:spPr bwMode="auto">
          <a:xfrm>
            <a:off x="2470150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36" name="AutoShape 5"/>
          <p:cNvSpPr>
            <a:spLocks noChangeArrowheads="1"/>
          </p:cNvSpPr>
          <p:nvPr/>
        </p:nvSpPr>
        <p:spPr bwMode="auto">
          <a:xfrm>
            <a:off x="291147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7" name="AutoShape 6"/>
          <p:cNvSpPr>
            <a:spLocks noChangeArrowheads="1"/>
          </p:cNvSpPr>
          <p:nvPr/>
        </p:nvSpPr>
        <p:spPr bwMode="auto">
          <a:xfrm>
            <a:off x="334962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8" name="AutoShape 7"/>
          <p:cNvSpPr>
            <a:spLocks noChangeArrowheads="1"/>
          </p:cNvSpPr>
          <p:nvPr/>
        </p:nvSpPr>
        <p:spPr bwMode="auto">
          <a:xfrm>
            <a:off x="378618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9" name="AutoShape 8"/>
          <p:cNvSpPr>
            <a:spLocks noChangeArrowheads="1"/>
          </p:cNvSpPr>
          <p:nvPr/>
        </p:nvSpPr>
        <p:spPr bwMode="auto">
          <a:xfrm>
            <a:off x="422433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0" name="AutoShape 9"/>
          <p:cNvSpPr>
            <a:spLocks noChangeArrowheads="1"/>
          </p:cNvSpPr>
          <p:nvPr/>
        </p:nvSpPr>
        <p:spPr bwMode="auto">
          <a:xfrm>
            <a:off x="6384925" y="40195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1" name="AutoShape 21"/>
          <p:cNvSpPr>
            <a:spLocks noChangeArrowheads="1"/>
          </p:cNvSpPr>
          <p:nvPr/>
        </p:nvSpPr>
        <p:spPr bwMode="auto">
          <a:xfrm>
            <a:off x="2474913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42" name="AutoShape 5"/>
          <p:cNvSpPr>
            <a:spLocks noChangeArrowheads="1"/>
          </p:cNvSpPr>
          <p:nvPr/>
        </p:nvSpPr>
        <p:spPr bwMode="auto">
          <a:xfrm>
            <a:off x="290671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3" name="AutoShape 6"/>
          <p:cNvSpPr>
            <a:spLocks noChangeArrowheads="1"/>
          </p:cNvSpPr>
          <p:nvPr/>
        </p:nvSpPr>
        <p:spPr bwMode="auto">
          <a:xfrm>
            <a:off x="334486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4" name="AutoShape 7"/>
          <p:cNvSpPr>
            <a:spLocks noChangeArrowheads="1"/>
          </p:cNvSpPr>
          <p:nvPr/>
        </p:nvSpPr>
        <p:spPr bwMode="auto">
          <a:xfrm>
            <a:off x="378142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5" name="AutoShape 8"/>
          <p:cNvSpPr>
            <a:spLocks noChangeArrowheads="1"/>
          </p:cNvSpPr>
          <p:nvPr/>
        </p:nvSpPr>
        <p:spPr bwMode="auto">
          <a:xfrm>
            <a:off x="421957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6" name="AutoShape 9"/>
          <p:cNvSpPr>
            <a:spLocks noChangeArrowheads="1"/>
          </p:cNvSpPr>
          <p:nvPr/>
        </p:nvSpPr>
        <p:spPr bwMode="auto">
          <a:xfrm>
            <a:off x="4656138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7" name="AutoShape 21"/>
          <p:cNvSpPr>
            <a:spLocks noChangeArrowheads="1"/>
          </p:cNvSpPr>
          <p:nvPr/>
        </p:nvSpPr>
        <p:spPr bwMode="auto">
          <a:xfrm>
            <a:off x="2470150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48" name="AutoShape 5"/>
          <p:cNvSpPr>
            <a:spLocks noChangeArrowheads="1"/>
          </p:cNvSpPr>
          <p:nvPr/>
        </p:nvSpPr>
        <p:spPr bwMode="auto">
          <a:xfrm>
            <a:off x="291147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49" name="AutoShape 6"/>
          <p:cNvSpPr>
            <a:spLocks noChangeArrowheads="1"/>
          </p:cNvSpPr>
          <p:nvPr/>
        </p:nvSpPr>
        <p:spPr bwMode="auto">
          <a:xfrm>
            <a:off x="334962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0" name="AutoShape 7"/>
          <p:cNvSpPr>
            <a:spLocks noChangeArrowheads="1"/>
          </p:cNvSpPr>
          <p:nvPr/>
        </p:nvSpPr>
        <p:spPr bwMode="auto">
          <a:xfrm>
            <a:off x="378618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1" name="AutoShape 8"/>
          <p:cNvSpPr>
            <a:spLocks noChangeArrowheads="1"/>
          </p:cNvSpPr>
          <p:nvPr/>
        </p:nvSpPr>
        <p:spPr bwMode="auto">
          <a:xfrm>
            <a:off x="422433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2" name="AutoShape 9"/>
          <p:cNvSpPr>
            <a:spLocks noChangeArrowheads="1"/>
          </p:cNvSpPr>
          <p:nvPr/>
        </p:nvSpPr>
        <p:spPr bwMode="auto">
          <a:xfrm>
            <a:off x="7253288" y="40243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3353" name="AutoShape 21"/>
          <p:cNvSpPr>
            <a:spLocks noChangeArrowheads="1"/>
          </p:cNvSpPr>
          <p:nvPr/>
        </p:nvSpPr>
        <p:spPr bwMode="auto">
          <a:xfrm>
            <a:off x="2474913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54" name="AutoShape 5"/>
          <p:cNvSpPr>
            <a:spLocks noChangeArrowheads="1"/>
          </p:cNvSpPr>
          <p:nvPr/>
        </p:nvSpPr>
        <p:spPr bwMode="auto">
          <a:xfrm>
            <a:off x="290195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5" name="AutoShape 6"/>
          <p:cNvSpPr>
            <a:spLocks noChangeArrowheads="1"/>
          </p:cNvSpPr>
          <p:nvPr/>
        </p:nvSpPr>
        <p:spPr bwMode="auto">
          <a:xfrm>
            <a:off x="334010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6" name="AutoShape 7"/>
          <p:cNvSpPr>
            <a:spLocks noChangeArrowheads="1"/>
          </p:cNvSpPr>
          <p:nvPr/>
        </p:nvSpPr>
        <p:spPr bwMode="auto">
          <a:xfrm>
            <a:off x="377666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7" name="AutoShape 8"/>
          <p:cNvSpPr>
            <a:spLocks noChangeArrowheads="1"/>
          </p:cNvSpPr>
          <p:nvPr/>
        </p:nvSpPr>
        <p:spPr bwMode="auto">
          <a:xfrm>
            <a:off x="421481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8" name="AutoShape 9"/>
          <p:cNvSpPr>
            <a:spLocks noChangeArrowheads="1"/>
          </p:cNvSpPr>
          <p:nvPr/>
        </p:nvSpPr>
        <p:spPr bwMode="auto">
          <a:xfrm>
            <a:off x="4651375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59" name="AutoShape 21"/>
          <p:cNvSpPr>
            <a:spLocks noChangeArrowheads="1"/>
          </p:cNvSpPr>
          <p:nvPr/>
        </p:nvSpPr>
        <p:spPr bwMode="auto">
          <a:xfrm>
            <a:off x="2465388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60" name="AutoShape 5"/>
          <p:cNvSpPr>
            <a:spLocks noChangeArrowheads="1"/>
          </p:cNvSpPr>
          <p:nvPr/>
        </p:nvSpPr>
        <p:spPr bwMode="auto">
          <a:xfrm>
            <a:off x="290671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1" name="AutoShape 6"/>
          <p:cNvSpPr>
            <a:spLocks noChangeArrowheads="1"/>
          </p:cNvSpPr>
          <p:nvPr/>
        </p:nvSpPr>
        <p:spPr bwMode="auto">
          <a:xfrm>
            <a:off x="334486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2" name="AutoShape 7"/>
          <p:cNvSpPr>
            <a:spLocks noChangeArrowheads="1"/>
          </p:cNvSpPr>
          <p:nvPr/>
        </p:nvSpPr>
        <p:spPr bwMode="auto">
          <a:xfrm>
            <a:off x="378142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3" name="AutoShape 8"/>
          <p:cNvSpPr>
            <a:spLocks noChangeArrowheads="1"/>
          </p:cNvSpPr>
          <p:nvPr/>
        </p:nvSpPr>
        <p:spPr bwMode="auto">
          <a:xfrm>
            <a:off x="421957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4" name="AutoShape 21"/>
          <p:cNvSpPr>
            <a:spLocks noChangeArrowheads="1"/>
          </p:cNvSpPr>
          <p:nvPr/>
        </p:nvSpPr>
        <p:spPr bwMode="auto">
          <a:xfrm>
            <a:off x="2470150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3365" name="AutoShape 6"/>
          <p:cNvSpPr>
            <a:spLocks noChangeArrowheads="1"/>
          </p:cNvSpPr>
          <p:nvPr/>
        </p:nvSpPr>
        <p:spPr bwMode="auto">
          <a:xfrm>
            <a:off x="5518150" y="15240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6" name="AutoShape 7"/>
          <p:cNvSpPr>
            <a:spLocks noChangeArrowheads="1"/>
          </p:cNvSpPr>
          <p:nvPr/>
        </p:nvSpPr>
        <p:spPr bwMode="auto">
          <a:xfrm>
            <a:off x="377983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3367" name="AutoShape 8"/>
          <p:cNvSpPr>
            <a:spLocks noChangeArrowheads="1"/>
          </p:cNvSpPr>
          <p:nvPr/>
        </p:nvSpPr>
        <p:spPr bwMode="auto">
          <a:xfrm>
            <a:off x="421798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13368" name="AutoShape 6"/>
          <p:cNvSpPr>
            <a:spLocks noChangeArrowheads="1"/>
          </p:cNvSpPr>
          <p:nvPr/>
        </p:nvSpPr>
        <p:spPr bwMode="auto">
          <a:xfrm>
            <a:off x="4641850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69" name="AutoShape 7"/>
          <p:cNvSpPr>
            <a:spLocks noChangeArrowheads="1"/>
          </p:cNvSpPr>
          <p:nvPr/>
        </p:nvSpPr>
        <p:spPr bwMode="auto">
          <a:xfrm>
            <a:off x="507841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0" name="AutoShape 8"/>
          <p:cNvSpPr>
            <a:spLocks noChangeArrowheads="1"/>
          </p:cNvSpPr>
          <p:nvPr/>
        </p:nvSpPr>
        <p:spPr bwMode="auto">
          <a:xfrm>
            <a:off x="551656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1" name="AutoShape 6"/>
          <p:cNvSpPr>
            <a:spLocks noChangeArrowheads="1"/>
          </p:cNvSpPr>
          <p:nvPr/>
        </p:nvSpPr>
        <p:spPr bwMode="auto">
          <a:xfrm>
            <a:off x="7689850" y="4024313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</a:t>
            </a:r>
          </a:p>
        </p:txBody>
      </p:sp>
      <p:sp>
        <p:nvSpPr>
          <p:cNvPr id="13372" name="AutoShape 6"/>
          <p:cNvSpPr>
            <a:spLocks noChangeArrowheads="1"/>
          </p:cNvSpPr>
          <p:nvPr/>
        </p:nvSpPr>
        <p:spPr bwMode="auto">
          <a:xfrm>
            <a:off x="5087938" y="3635375"/>
            <a:ext cx="420687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3" name="AutoShape 7"/>
          <p:cNvSpPr>
            <a:spLocks noChangeArrowheads="1"/>
          </p:cNvSpPr>
          <p:nvPr/>
        </p:nvSpPr>
        <p:spPr bwMode="auto">
          <a:xfrm>
            <a:off x="5524500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4" name="AutoShape 8"/>
          <p:cNvSpPr>
            <a:spLocks noChangeArrowheads="1"/>
          </p:cNvSpPr>
          <p:nvPr/>
        </p:nvSpPr>
        <p:spPr bwMode="auto">
          <a:xfrm>
            <a:off x="5962650" y="3635375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75" name="AutoShape 9"/>
          <p:cNvSpPr>
            <a:spLocks noChangeArrowheads="1"/>
          </p:cNvSpPr>
          <p:nvPr/>
        </p:nvSpPr>
        <p:spPr bwMode="auto">
          <a:xfrm>
            <a:off x="5951538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20950" y="1036638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57513" y="1042988"/>
            <a:ext cx="169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ю  ж   е   т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09888" y="1447800"/>
            <a:ext cx="3490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к   о   м  о   р   о   х    и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941638" y="1889125"/>
            <a:ext cx="2239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   ф   и   т   ы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941638" y="2286000"/>
            <a:ext cx="1858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ц   е   н   а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879725" y="2697163"/>
            <a:ext cx="245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 т   и   р   а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955925" y="3124200"/>
            <a:ext cx="169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   е    т   ч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25763" y="3565525"/>
            <a:ext cx="4389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ц    е   н   о   г   р   а    ф  и    я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11475" y="3946525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т   а   н   и   с    л   а   в    с    к   и   й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279525" y="4830763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Странствующие актеры, играющие роли в театральных сценах, так и танцоры, певцы, музыканты, дрессировщики, исполнители акробатических номеров.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49363" y="4983163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Специальная световая аппаратура, помещенная над сценой и скрытая падугами</a:t>
            </a:r>
            <a:r>
              <a:rPr lang="ru-RU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79525" y="4846638"/>
            <a:ext cx="6705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Ключевая часть помещения театра, место основного театрального действия. Расположена перед зрительным залом (чаще всего) и на возвышении.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95400" y="4830763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Одна из форм комического, содержащая резкое обличение, осмеяние отрицательных явлений действительности. Важное значение сатиры - актуальность и злободневность</a:t>
            </a:r>
            <a:r>
              <a:rPr lang="ru-RU"/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281113" y="4859338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Короткая сцена, в которой разыгрывается комическая ситуация с участием двух-трех актеров. Театральное представление сатирического характера, построенное забавных ситуациях.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295400" y="48768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Организация театрального пространства. Оформление зрительного зала, фойе в зависимости от решения и замысла спектакля или представления.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295400" y="5029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Великий театральный реформатор, его именем назван театр в Москве.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501900" y="14573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501900" y="19050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14600" y="23320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514600" y="2743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514600" y="3124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498725" y="35814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530475" y="397827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С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219200" y="4846638"/>
            <a:ext cx="6629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Ряд связанных между собой, последовательно развивающихся событий, взаимоотношений людей, борьба характеров. Основное содержание художественного произведения.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7 Буква С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873468" y="50922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94" name="Стрелка вправо 93">
            <a:hlinkClick r:id="rId4" action="ppaction://hlinksldjump"/>
          </p:cNvPr>
          <p:cNvSpPr/>
          <p:nvPr/>
        </p:nvSpPr>
        <p:spPr>
          <a:xfrm>
            <a:off x="5410200" y="50292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3403" name="Picture 95" descr="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8425" y="0"/>
            <a:ext cx="18573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7" grpId="1" animBg="1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1" grpId="1"/>
      <p:bldP spid="72" grpId="0" autoUpdateAnimBg="0"/>
      <p:bldP spid="72" grpId="1"/>
      <p:bldP spid="73" grpId="0" autoUpdateAnimBg="0"/>
      <p:bldP spid="73" grpId="1"/>
      <p:bldP spid="74" grpId="0" autoUpdateAnimBg="0"/>
      <p:bldP spid="74" grpId="1"/>
      <p:bldP spid="75" grpId="0" autoUpdateAnimBg="0"/>
      <p:bldP spid="75" grpId="1"/>
      <p:bldP spid="76" grpId="0" autoUpdateAnimBg="0"/>
      <p:bldP spid="76" grpId="1"/>
      <p:bldP spid="77" grpId="0" autoUpdateAnimBg="0"/>
      <p:bldP spid="77" grpId="1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8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20"/>
          <p:cNvGrpSpPr>
            <a:grpSpLocks/>
          </p:cNvGrpSpPr>
          <p:nvPr/>
        </p:nvGrpSpPr>
        <p:grpSpPr bwMode="auto">
          <a:xfrm>
            <a:off x="22225" y="15875"/>
            <a:ext cx="9137650" cy="6864350"/>
            <a:chOff x="7379" y="0"/>
            <a:chExt cx="9136621" cy="6864258"/>
          </a:xfrm>
        </p:grpSpPr>
        <p:pic>
          <p:nvPicPr>
            <p:cNvPr id="14425" name="Рисунок 212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6" name="Рисунок 2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7" name="Рисунок 213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AutoShape 8"/>
          <p:cNvSpPr>
            <a:spLocks noChangeArrowheads="1"/>
          </p:cNvSpPr>
          <p:nvPr/>
        </p:nvSpPr>
        <p:spPr bwMode="auto">
          <a:xfrm>
            <a:off x="5964238" y="27892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5078413" y="15097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>
            <a:off x="5516563" y="15097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5962650" y="236220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3" name="AutoShape 8"/>
          <p:cNvSpPr>
            <a:spLocks noChangeArrowheads="1"/>
          </p:cNvSpPr>
          <p:nvPr/>
        </p:nvSpPr>
        <p:spPr bwMode="auto">
          <a:xfrm>
            <a:off x="5091113" y="27892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auto">
          <a:xfrm>
            <a:off x="5527675" y="27892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5" name="AutoShape 6"/>
          <p:cNvSpPr>
            <a:spLocks noChangeArrowheads="1"/>
          </p:cNvSpPr>
          <p:nvPr/>
        </p:nvSpPr>
        <p:spPr bwMode="auto">
          <a:xfrm>
            <a:off x="5500688" y="109696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6" name="AutoShape 5"/>
          <p:cNvSpPr>
            <a:spLocks noChangeArrowheads="1"/>
          </p:cNvSpPr>
          <p:nvPr/>
        </p:nvSpPr>
        <p:spPr bwMode="auto">
          <a:xfrm>
            <a:off x="4648200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7" name="AutoShape 6"/>
          <p:cNvSpPr>
            <a:spLocks noChangeArrowheads="1"/>
          </p:cNvSpPr>
          <p:nvPr/>
        </p:nvSpPr>
        <p:spPr bwMode="auto">
          <a:xfrm>
            <a:off x="5086350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8" name="AutoShape 7"/>
          <p:cNvSpPr>
            <a:spLocks noChangeArrowheads="1"/>
          </p:cNvSpPr>
          <p:nvPr/>
        </p:nvSpPr>
        <p:spPr bwMode="auto">
          <a:xfrm>
            <a:off x="5522913" y="23606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9" name="AutoShape 8"/>
          <p:cNvSpPr>
            <a:spLocks noChangeArrowheads="1"/>
          </p:cNvSpPr>
          <p:nvPr/>
        </p:nvSpPr>
        <p:spPr bwMode="auto">
          <a:xfrm>
            <a:off x="5105400" y="23622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0" name="AutoShape 8"/>
          <p:cNvSpPr>
            <a:spLocks noChangeArrowheads="1"/>
          </p:cNvSpPr>
          <p:nvPr/>
        </p:nvSpPr>
        <p:spPr bwMode="auto">
          <a:xfrm>
            <a:off x="4648200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2" name="AutoShape 5"/>
          <p:cNvSpPr>
            <a:spLocks noChangeArrowheads="1"/>
          </p:cNvSpPr>
          <p:nvPr/>
        </p:nvSpPr>
        <p:spPr bwMode="auto">
          <a:xfrm>
            <a:off x="2911475" y="109061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3" name="AutoShape 6"/>
          <p:cNvSpPr>
            <a:spLocks noChangeArrowheads="1"/>
          </p:cNvSpPr>
          <p:nvPr/>
        </p:nvSpPr>
        <p:spPr bwMode="auto">
          <a:xfrm>
            <a:off x="3348038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4" name="AutoShape 7"/>
          <p:cNvSpPr>
            <a:spLocks noChangeArrowheads="1"/>
          </p:cNvSpPr>
          <p:nvPr/>
        </p:nvSpPr>
        <p:spPr bwMode="auto">
          <a:xfrm>
            <a:off x="37861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5" name="AutoShape 8"/>
          <p:cNvSpPr>
            <a:spLocks noChangeArrowheads="1"/>
          </p:cNvSpPr>
          <p:nvPr/>
        </p:nvSpPr>
        <p:spPr bwMode="auto">
          <a:xfrm>
            <a:off x="4208463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6" name="AutoShape 9"/>
          <p:cNvSpPr>
            <a:spLocks noChangeArrowheads="1"/>
          </p:cNvSpPr>
          <p:nvPr/>
        </p:nvSpPr>
        <p:spPr bwMode="auto">
          <a:xfrm>
            <a:off x="4645025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2474913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58" name="AutoShape 5"/>
          <p:cNvSpPr>
            <a:spLocks noChangeArrowheads="1"/>
          </p:cNvSpPr>
          <p:nvPr/>
        </p:nvSpPr>
        <p:spPr bwMode="auto">
          <a:xfrm>
            <a:off x="291623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59" name="AutoShape 6"/>
          <p:cNvSpPr>
            <a:spLocks noChangeArrowheads="1"/>
          </p:cNvSpPr>
          <p:nvPr/>
        </p:nvSpPr>
        <p:spPr bwMode="auto">
          <a:xfrm>
            <a:off x="335438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0" name="AutoShape 21"/>
          <p:cNvSpPr>
            <a:spLocks noChangeArrowheads="1"/>
          </p:cNvSpPr>
          <p:nvPr/>
        </p:nvSpPr>
        <p:spPr bwMode="auto">
          <a:xfrm>
            <a:off x="2479675" y="1514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61" name="AutoShape 5"/>
          <p:cNvSpPr>
            <a:spLocks noChangeArrowheads="1"/>
          </p:cNvSpPr>
          <p:nvPr/>
        </p:nvSpPr>
        <p:spPr bwMode="auto">
          <a:xfrm>
            <a:off x="290671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2" name="AutoShape 6"/>
          <p:cNvSpPr>
            <a:spLocks noChangeArrowheads="1"/>
          </p:cNvSpPr>
          <p:nvPr/>
        </p:nvSpPr>
        <p:spPr bwMode="auto">
          <a:xfrm>
            <a:off x="334486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3" name="AutoShape 7"/>
          <p:cNvSpPr>
            <a:spLocks noChangeArrowheads="1"/>
          </p:cNvSpPr>
          <p:nvPr/>
        </p:nvSpPr>
        <p:spPr bwMode="auto">
          <a:xfrm>
            <a:off x="378142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4" name="AutoShape 8"/>
          <p:cNvSpPr>
            <a:spLocks noChangeArrowheads="1"/>
          </p:cNvSpPr>
          <p:nvPr/>
        </p:nvSpPr>
        <p:spPr bwMode="auto">
          <a:xfrm>
            <a:off x="421957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5" name="AutoShape 21"/>
          <p:cNvSpPr>
            <a:spLocks noChangeArrowheads="1"/>
          </p:cNvSpPr>
          <p:nvPr/>
        </p:nvSpPr>
        <p:spPr bwMode="auto">
          <a:xfrm>
            <a:off x="2470150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66" name="AutoShape 5"/>
          <p:cNvSpPr>
            <a:spLocks noChangeArrowheads="1"/>
          </p:cNvSpPr>
          <p:nvPr/>
        </p:nvSpPr>
        <p:spPr bwMode="auto">
          <a:xfrm>
            <a:off x="291147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7" name="AutoShape 6"/>
          <p:cNvSpPr>
            <a:spLocks noChangeArrowheads="1"/>
          </p:cNvSpPr>
          <p:nvPr/>
        </p:nvSpPr>
        <p:spPr bwMode="auto">
          <a:xfrm>
            <a:off x="334962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8" name="AutoShape 7"/>
          <p:cNvSpPr>
            <a:spLocks noChangeArrowheads="1"/>
          </p:cNvSpPr>
          <p:nvPr/>
        </p:nvSpPr>
        <p:spPr bwMode="auto">
          <a:xfrm>
            <a:off x="378618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69" name="AutoShape 8"/>
          <p:cNvSpPr>
            <a:spLocks noChangeArrowheads="1"/>
          </p:cNvSpPr>
          <p:nvPr/>
        </p:nvSpPr>
        <p:spPr bwMode="auto">
          <a:xfrm>
            <a:off x="422433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0" name="AutoShape 9"/>
          <p:cNvSpPr>
            <a:spLocks noChangeArrowheads="1"/>
          </p:cNvSpPr>
          <p:nvPr/>
        </p:nvSpPr>
        <p:spPr bwMode="auto">
          <a:xfrm>
            <a:off x="4660900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1" name="AutoShape 21"/>
          <p:cNvSpPr>
            <a:spLocks noChangeArrowheads="1"/>
          </p:cNvSpPr>
          <p:nvPr/>
        </p:nvSpPr>
        <p:spPr bwMode="auto">
          <a:xfrm>
            <a:off x="2474913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72" name="AutoShape 5"/>
          <p:cNvSpPr>
            <a:spLocks noChangeArrowheads="1"/>
          </p:cNvSpPr>
          <p:nvPr/>
        </p:nvSpPr>
        <p:spPr bwMode="auto">
          <a:xfrm>
            <a:off x="290671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3" name="AutoShape 6"/>
          <p:cNvSpPr>
            <a:spLocks noChangeArrowheads="1"/>
          </p:cNvSpPr>
          <p:nvPr/>
        </p:nvSpPr>
        <p:spPr bwMode="auto">
          <a:xfrm>
            <a:off x="334486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4" name="AutoShape 7"/>
          <p:cNvSpPr>
            <a:spLocks noChangeArrowheads="1"/>
          </p:cNvSpPr>
          <p:nvPr/>
        </p:nvSpPr>
        <p:spPr bwMode="auto">
          <a:xfrm>
            <a:off x="378142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5" name="AutoShape 8"/>
          <p:cNvSpPr>
            <a:spLocks noChangeArrowheads="1"/>
          </p:cNvSpPr>
          <p:nvPr/>
        </p:nvSpPr>
        <p:spPr bwMode="auto">
          <a:xfrm>
            <a:off x="421957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6" name="AutoShape 9"/>
          <p:cNvSpPr>
            <a:spLocks noChangeArrowheads="1"/>
          </p:cNvSpPr>
          <p:nvPr/>
        </p:nvSpPr>
        <p:spPr bwMode="auto">
          <a:xfrm>
            <a:off x="4656138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7" name="AutoShape 21"/>
          <p:cNvSpPr>
            <a:spLocks noChangeArrowheads="1"/>
          </p:cNvSpPr>
          <p:nvPr/>
        </p:nvSpPr>
        <p:spPr bwMode="auto">
          <a:xfrm>
            <a:off x="2470150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78" name="AutoShape 5"/>
          <p:cNvSpPr>
            <a:spLocks noChangeArrowheads="1"/>
          </p:cNvSpPr>
          <p:nvPr/>
        </p:nvSpPr>
        <p:spPr bwMode="auto">
          <a:xfrm>
            <a:off x="291147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79" name="AutoShape 6"/>
          <p:cNvSpPr>
            <a:spLocks noChangeArrowheads="1"/>
          </p:cNvSpPr>
          <p:nvPr/>
        </p:nvSpPr>
        <p:spPr bwMode="auto">
          <a:xfrm>
            <a:off x="334962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0" name="AutoShape 7"/>
          <p:cNvSpPr>
            <a:spLocks noChangeArrowheads="1"/>
          </p:cNvSpPr>
          <p:nvPr/>
        </p:nvSpPr>
        <p:spPr bwMode="auto">
          <a:xfrm>
            <a:off x="378618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1" name="AutoShape 8"/>
          <p:cNvSpPr>
            <a:spLocks noChangeArrowheads="1"/>
          </p:cNvSpPr>
          <p:nvPr/>
        </p:nvSpPr>
        <p:spPr bwMode="auto">
          <a:xfrm>
            <a:off x="422433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2" name="AutoShape 9"/>
          <p:cNvSpPr>
            <a:spLocks noChangeArrowheads="1"/>
          </p:cNvSpPr>
          <p:nvPr/>
        </p:nvSpPr>
        <p:spPr bwMode="auto">
          <a:xfrm>
            <a:off x="4660900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3" name="AutoShape 21"/>
          <p:cNvSpPr>
            <a:spLocks noChangeArrowheads="1"/>
          </p:cNvSpPr>
          <p:nvPr/>
        </p:nvSpPr>
        <p:spPr bwMode="auto">
          <a:xfrm>
            <a:off x="2474913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84" name="AutoShape 5"/>
          <p:cNvSpPr>
            <a:spLocks noChangeArrowheads="1"/>
          </p:cNvSpPr>
          <p:nvPr/>
        </p:nvSpPr>
        <p:spPr bwMode="auto">
          <a:xfrm>
            <a:off x="290195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5" name="AutoShape 6"/>
          <p:cNvSpPr>
            <a:spLocks noChangeArrowheads="1"/>
          </p:cNvSpPr>
          <p:nvPr/>
        </p:nvSpPr>
        <p:spPr bwMode="auto">
          <a:xfrm>
            <a:off x="334010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6" name="AutoShape 7"/>
          <p:cNvSpPr>
            <a:spLocks noChangeArrowheads="1"/>
          </p:cNvSpPr>
          <p:nvPr/>
        </p:nvSpPr>
        <p:spPr bwMode="auto">
          <a:xfrm>
            <a:off x="377666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7" name="AutoShape 8"/>
          <p:cNvSpPr>
            <a:spLocks noChangeArrowheads="1"/>
          </p:cNvSpPr>
          <p:nvPr/>
        </p:nvSpPr>
        <p:spPr bwMode="auto">
          <a:xfrm>
            <a:off x="421481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88" name="AutoShape 21"/>
          <p:cNvSpPr>
            <a:spLocks noChangeArrowheads="1"/>
          </p:cNvSpPr>
          <p:nvPr/>
        </p:nvSpPr>
        <p:spPr bwMode="auto">
          <a:xfrm>
            <a:off x="2465388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89" name="AutoShape 5"/>
          <p:cNvSpPr>
            <a:spLocks noChangeArrowheads="1"/>
          </p:cNvSpPr>
          <p:nvPr/>
        </p:nvSpPr>
        <p:spPr bwMode="auto">
          <a:xfrm>
            <a:off x="290671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90" name="AutoShape 6"/>
          <p:cNvSpPr>
            <a:spLocks noChangeArrowheads="1"/>
          </p:cNvSpPr>
          <p:nvPr/>
        </p:nvSpPr>
        <p:spPr bwMode="auto">
          <a:xfrm>
            <a:off x="334486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91" name="AutoShape 7"/>
          <p:cNvSpPr>
            <a:spLocks noChangeArrowheads="1"/>
          </p:cNvSpPr>
          <p:nvPr/>
        </p:nvSpPr>
        <p:spPr bwMode="auto">
          <a:xfrm>
            <a:off x="378142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92" name="AutoShape 21"/>
          <p:cNvSpPr>
            <a:spLocks noChangeArrowheads="1"/>
          </p:cNvSpPr>
          <p:nvPr/>
        </p:nvSpPr>
        <p:spPr bwMode="auto">
          <a:xfrm>
            <a:off x="2470150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4393" name="AutoShape 6"/>
          <p:cNvSpPr>
            <a:spLocks noChangeArrowheads="1"/>
          </p:cNvSpPr>
          <p:nvPr/>
        </p:nvSpPr>
        <p:spPr bwMode="auto">
          <a:xfrm>
            <a:off x="50815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94" name="AutoShape 7"/>
          <p:cNvSpPr>
            <a:spLocks noChangeArrowheads="1"/>
          </p:cNvSpPr>
          <p:nvPr/>
        </p:nvSpPr>
        <p:spPr bwMode="auto">
          <a:xfrm>
            <a:off x="377983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4395" name="AutoShape 8"/>
          <p:cNvSpPr>
            <a:spLocks noChangeArrowheads="1"/>
          </p:cNvSpPr>
          <p:nvPr/>
        </p:nvSpPr>
        <p:spPr bwMode="auto">
          <a:xfrm>
            <a:off x="421798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14396" name="AutoShape 6"/>
          <p:cNvSpPr>
            <a:spLocks noChangeArrowheads="1"/>
          </p:cNvSpPr>
          <p:nvPr/>
        </p:nvSpPr>
        <p:spPr bwMode="auto">
          <a:xfrm>
            <a:off x="5095875" y="32146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20950" y="1036638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57513" y="1042988"/>
            <a:ext cx="2986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к   в    и   з   и   т  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09888" y="1447800"/>
            <a:ext cx="3033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е   ж  и   с   с    ё   р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941638" y="1889125"/>
            <a:ext cx="2620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м   а   р   к    а 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941638" y="2286000"/>
            <a:ext cx="353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п   е    р   т    у   а   р  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879725" y="2697163"/>
            <a:ext cx="359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е   п   е    т   и   ц   и   я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955925" y="3124200"/>
            <a:ext cx="345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п   л    и   к   а  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25763" y="3565525"/>
            <a:ext cx="179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м   п   а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11475" y="3946525"/>
            <a:ext cx="135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е   в   ю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341438" y="4999038"/>
            <a:ext cx="670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Управляющий актерами, раздающий роли; лицо, руководящее постановкой спектакля.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19200" y="486727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Пояснения драматурга на страницах пьесы, которые определяют место и обстановку действия, указывают, как должны вести себя действующие лица в тех или иных обстоятельствах.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95400" y="51054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Пьесы, идущие в театре в определенный промежуток времени.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19200" y="51054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Повторение, предварительное исполнение спектакля.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311275" y="4830763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Фраза действующего лица, вслед за которым вступает другое действующее лицо или происходит какое-либо сценические действие.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371600" y="5029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Осветительная аппаратура на полу сцены по ее переднему краю, скрытая от публики бортом.</a:t>
            </a: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219200" y="5029200"/>
            <a:ext cx="685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Эстрадное или театральное представление, состоящее из нескольких номеров, объединенных одной темой.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501900" y="14573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501900" y="19050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514600" y="23320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514600" y="2743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514600" y="3124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498725" y="35814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530475" y="397827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219200" y="5089525"/>
            <a:ext cx="691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Вещи, необходимые актерам по ходу действия спектакля.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8 Буква 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949668" y="50160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91" name="Стрелка вправо 90">
            <a:hlinkClick r:id="rId4" action="ppaction://hlinksldjump"/>
          </p:cNvPr>
          <p:cNvSpPr/>
          <p:nvPr/>
        </p:nvSpPr>
        <p:spPr>
          <a:xfrm>
            <a:off x="5486400" y="49530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4424" name="Рисунок 91" descr="петрушка с носом.gif"/>
          <p:cNvPicPr>
            <a:picLocks noChangeAspect="1"/>
          </p:cNvPicPr>
          <p:nvPr/>
        </p:nvPicPr>
        <p:blipFill>
          <a:blip r:embed="rId5"/>
          <a:srcRect l="43701" t="10149" r="26378" b="11549"/>
          <a:stretch>
            <a:fillRect/>
          </a:stretch>
        </p:blipFill>
        <p:spPr bwMode="auto">
          <a:xfrm>
            <a:off x="6248400" y="1739900"/>
            <a:ext cx="22860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20"/>
          <p:cNvGrpSpPr>
            <a:grpSpLocks/>
          </p:cNvGrpSpPr>
          <p:nvPr/>
        </p:nvGrpSpPr>
        <p:grpSpPr bwMode="auto">
          <a:xfrm>
            <a:off x="6350" y="-6350"/>
            <a:ext cx="9137650" cy="6864350"/>
            <a:chOff x="7379" y="0"/>
            <a:chExt cx="9136621" cy="6864258"/>
          </a:xfrm>
        </p:grpSpPr>
        <p:pic>
          <p:nvPicPr>
            <p:cNvPr id="15521" name="Рисунок 212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22" name="Рисунок 2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23" name="Рисунок 213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81" name="Прямоугольник 680"/>
          <p:cNvSpPr/>
          <p:nvPr/>
        </p:nvSpPr>
        <p:spPr>
          <a:xfrm>
            <a:off x="2514600" y="-228600"/>
            <a:ext cx="48006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9 «Устройство и одежда сцены»</a:t>
            </a:r>
          </a:p>
        </p:txBody>
      </p:sp>
      <p:sp>
        <p:nvSpPr>
          <p:cNvPr id="692" name="AutoShape 6"/>
          <p:cNvSpPr>
            <a:spLocks noChangeArrowheads="1"/>
          </p:cNvSpPr>
          <p:nvPr/>
        </p:nvSpPr>
        <p:spPr bwMode="auto">
          <a:xfrm>
            <a:off x="6550025" y="85725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80" name="TextBox 779"/>
          <p:cNvSpPr txBox="1"/>
          <p:nvPr/>
        </p:nvSpPr>
        <p:spPr>
          <a:xfrm>
            <a:off x="6445250" y="806450"/>
            <a:ext cx="300038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00" name="AutoShape 7"/>
          <p:cNvSpPr>
            <a:spLocks noChangeArrowheads="1"/>
          </p:cNvSpPr>
          <p:nvPr/>
        </p:nvSpPr>
        <p:spPr bwMode="auto">
          <a:xfrm>
            <a:off x="1390650" y="5643563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01" name="Прямоугольник 800"/>
          <p:cNvSpPr>
            <a:spLocks noChangeArrowheads="1"/>
          </p:cNvSpPr>
          <p:nvPr/>
        </p:nvSpPr>
        <p:spPr bwMode="auto">
          <a:xfrm>
            <a:off x="1390650" y="58674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Архитектурное обрамление сцены, отделяющее её от зрительного зала; обычно имеет форму прямоугольника.</a:t>
            </a:r>
          </a:p>
        </p:txBody>
      </p:sp>
      <p:sp>
        <p:nvSpPr>
          <p:cNvPr id="802" name="Прямоугольник 801"/>
          <p:cNvSpPr>
            <a:spLocks noChangeArrowheads="1"/>
          </p:cNvSpPr>
          <p:nvPr/>
        </p:nvSpPr>
        <p:spPr bwMode="auto">
          <a:xfrm>
            <a:off x="1390650" y="5764213"/>
            <a:ext cx="6918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Функциональная горизонтальная драпировка под потолком, срывающая техническое оборудование: софиты, тросы, блоки, противовесы и другие механические элементы.</a:t>
            </a:r>
          </a:p>
        </p:txBody>
      </p:sp>
      <p:sp>
        <p:nvSpPr>
          <p:cNvPr id="805" name="Прямоугольник 804"/>
          <p:cNvSpPr>
            <a:spLocks noChangeArrowheads="1"/>
          </p:cNvSpPr>
          <p:nvPr/>
        </p:nvSpPr>
        <p:spPr bwMode="auto">
          <a:xfrm>
            <a:off x="1371600" y="5715000"/>
            <a:ext cx="69262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Часть театральной декорации, фоновый занавес, как правило, из холста, с нанесённым на него перспективным изображением, обозначающим место действия, или из чёрного бархата…</a:t>
            </a:r>
          </a:p>
        </p:txBody>
      </p:sp>
      <p:sp>
        <p:nvSpPr>
          <p:cNvPr id="807" name="Прямоугольник 806"/>
          <p:cNvSpPr>
            <a:spLocks noChangeArrowheads="1"/>
          </p:cNvSpPr>
          <p:nvPr/>
        </p:nvSpPr>
        <p:spPr bwMode="auto">
          <a:xfrm>
            <a:off x="1390650" y="586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Осветительное устройство, размещаемое на полу сцены по её переднему краю. Служит для освещения сцены спереди и снизу.</a:t>
            </a:r>
          </a:p>
        </p:txBody>
      </p:sp>
      <p:sp>
        <p:nvSpPr>
          <p:cNvPr id="809" name="Прямоугольник 808"/>
          <p:cNvSpPr>
            <a:spLocks noChangeArrowheads="1"/>
          </p:cNvSpPr>
          <p:nvPr/>
        </p:nvSpPr>
        <p:spPr bwMode="auto">
          <a:xfrm>
            <a:off x="13906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Горизонтальный или с уклоном в сторону зрительного зала пол сцены, на котором происходит представление.</a:t>
            </a:r>
          </a:p>
        </p:txBody>
      </p:sp>
      <p:sp>
        <p:nvSpPr>
          <p:cNvPr id="811" name="Прямоугольник 810"/>
          <p:cNvSpPr>
            <a:spLocks noChangeArrowheads="1"/>
          </p:cNvSpPr>
          <p:nvPr/>
        </p:nvSpPr>
        <p:spPr bwMode="auto">
          <a:xfrm>
            <a:off x="13906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Живописное, объёмное или архитектурное изображение общего вида и деталей места и времени (эпохи), где происходит сценическое действие.</a:t>
            </a:r>
          </a:p>
        </p:txBody>
      </p:sp>
      <p:sp>
        <p:nvSpPr>
          <p:cNvPr id="814" name="Прямоугольник 813"/>
          <p:cNvSpPr>
            <a:spLocks noChangeArrowheads="1"/>
          </p:cNvSpPr>
          <p:nvPr/>
        </p:nvSpPr>
        <p:spPr bwMode="auto">
          <a:xfrm>
            <a:off x="13906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Верхний ярус в театре с дешевыми местами; то же, что галёрка.</a:t>
            </a:r>
          </a:p>
        </p:txBody>
      </p:sp>
      <p:sp>
        <p:nvSpPr>
          <p:cNvPr id="816" name="Прямоугольник 815"/>
          <p:cNvSpPr>
            <a:spLocks noChangeArrowheads="1"/>
          </p:cNvSpPr>
          <p:nvPr/>
        </p:nvSpPr>
        <p:spPr bwMode="auto">
          <a:xfrm>
            <a:off x="13906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Сварная металлическая многоярусная конструкция для подвеса осветительных приборов, освещающих сцену. ...</a:t>
            </a:r>
          </a:p>
        </p:txBody>
      </p:sp>
      <p:sp>
        <p:nvSpPr>
          <p:cNvPr id="819" name="Прямоугольник 818"/>
          <p:cNvSpPr>
            <a:spLocks noChangeArrowheads="1"/>
          </p:cNvSpPr>
          <p:nvPr/>
        </p:nvSpPr>
        <p:spPr bwMode="auto">
          <a:xfrm>
            <a:off x="13906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Решётчатый настил над сценой, оборудованный блочными устройствами для смены декораций, подъёма и спуска осветительной арматуры и занавеса.</a:t>
            </a:r>
          </a:p>
        </p:txBody>
      </p:sp>
      <p:sp>
        <p:nvSpPr>
          <p:cNvPr id="821" name="Прямоугольник 820"/>
          <p:cNvSpPr>
            <a:spLocks noChangeArrowheads="1"/>
          </p:cNvSpPr>
          <p:nvPr/>
        </p:nvSpPr>
        <p:spPr bwMode="auto">
          <a:xfrm>
            <a:off x="1390650" y="5867400"/>
            <a:ext cx="693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Передняя, ближайшая к зрителям часть сцены, расположенная перед порталом сцены и занавесом.</a:t>
            </a:r>
          </a:p>
        </p:txBody>
      </p:sp>
      <p:sp>
        <p:nvSpPr>
          <p:cNvPr id="823" name="Прямоугольник 822"/>
          <p:cNvSpPr>
            <a:spLocks noChangeArrowheads="1"/>
          </p:cNvSpPr>
          <p:nvPr/>
        </p:nvSpPr>
        <p:spPr bwMode="auto">
          <a:xfrm>
            <a:off x="1390650" y="58674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Часть подвесной декорации. Оборка, кружевная кайма идущая по краю чего-либо. Закреплен на штанкете.</a:t>
            </a:r>
          </a:p>
        </p:txBody>
      </p:sp>
      <p:sp>
        <p:nvSpPr>
          <p:cNvPr id="825" name="Прямоугольник 824"/>
          <p:cNvSpPr>
            <a:spLocks noChangeArrowheads="1"/>
          </p:cNvSpPr>
          <p:nvPr/>
        </p:nvSpPr>
        <p:spPr bwMode="auto">
          <a:xfrm>
            <a:off x="1390650" y="58674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Короткий, горизонтальный занавес, расположенный перед главным занавесом.</a:t>
            </a:r>
          </a:p>
        </p:txBody>
      </p:sp>
      <p:sp>
        <p:nvSpPr>
          <p:cNvPr id="827" name="Прямоугольник 826"/>
          <p:cNvSpPr>
            <a:spLocks noChangeArrowheads="1"/>
          </p:cNvSpPr>
          <p:nvPr/>
        </p:nvSpPr>
        <p:spPr bwMode="auto">
          <a:xfrm>
            <a:off x="1390650" y="58674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Ограниченное пространство, расположенное с одной или двух боковых сторон сцены, предназначенное для монтирования декораций и бутафории</a:t>
            </a:r>
            <a:r>
              <a:rPr lang="ru-RU" sz="1600"/>
              <a:t>.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" name="Прямоугольник 828"/>
          <p:cNvSpPr>
            <a:spLocks noChangeArrowheads="1"/>
          </p:cNvSpPr>
          <p:nvPr/>
        </p:nvSpPr>
        <p:spPr bwMode="auto">
          <a:xfrm>
            <a:off x="1390650" y="59436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Металлическая труба на тросах, в которой крепятся кулисы, детали декораций.</a:t>
            </a:r>
          </a:p>
        </p:txBody>
      </p:sp>
      <p:sp>
        <p:nvSpPr>
          <p:cNvPr id="831" name="Прямоугольник 830"/>
          <p:cNvSpPr>
            <a:spLocks noChangeArrowheads="1"/>
          </p:cNvSpPr>
          <p:nvPr/>
        </p:nvSpPr>
        <p:spPr bwMode="auto">
          <a:xfrm>
            <a:off x="1390650" y="6019800"/>
            <a:ext cx="6926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Декорация, изображающая с помощью спец. освещения небесный свод.</a:t>
            </a:r>
          </a:p>
        </p:txBody>
      </p:sp>
      <p:sp>
        <p:nvSpPr>
          <p:cNvPr id="833" name="Прямоугольник 832"/>
          <p:cNvSpPr>
            <a:spLocks noChangeArrowheads="1"/>
          </p:cNvSpPr>
          <p:nvPr/>
        </p:nvSpPr>
        <p:spPr bwMode="auto">
          <a:xfrm>
            <a:off x="1390650" y="5867400"/>
            <a:ext cx="692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Передняя часть сцены-коробки. Занимает пространство от красной линии сцены до рампы.</a:t>
            </a:r>
          </a:p>
        </p:txBody>
      </p:sp>
      <p:sp>
        <p:nvSpPr>
          <p:cNvPr id="835" name="Прямоугольник 834"/>
          <p:cNvSpPr>
            <a:spLocks noChangeArrowheads="1"/>
          </p:cNvSpPr>
          <p:nvPr/>
        </p:nvSpPr>
        <p:spPr bwMode="auto">
          <a:xfrm>
            <a:off x="1466850" y="5943600"/>
            <a:ext cx="6926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Боковые плоские части декорации, располагающиеся по краю сцены.</a:t>
            </a:r>
          </a:p>
        </p:txBody>
      </p:sp>
      <p:sp>
        <p:nvSpPr>
          <p:cNvPr id="813" name="AutoShape 6"/>
          <p:cNvSpPr>
            <a:spLocks noChangeArrowheads="1"/>
          </p:cNvSpPr>
          <p:nvPr/>
        </p:nvSpPr>
        <p:spPr bwMode="auto">
          <a:xfrm>
            <a:off x="7505700" y="211455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2" name="AutoShape 6"/>
          <p:cNvSpPr>
            <a:spLocks noChangeArrowheads="1"/>
          </p:cNvSpPr>
          <p:nvPr/>
        </p:nvSpPr>
        <p:spPr bwMode="auto">
          <a:xfrm>
            <a:off x="3556000" y="11811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3" name="AutoShape 6"/>
          <p:cNvSpPr>
            <a:spLocks noChangeArrowheads="1"/>
          </p:cNvSpPr>
          <p:nvPr/>
        </p:nvSpPr>
        <p:spPr bwMode="auto">
          <a:xfrm>
            <a:off x="3556000" y="149383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4" name="AutoShape 6"/>
          <p:cNvSpPr>
            <a:spLocks noChangeArrowheads="1"/>
          </p:cNvSpPr>
          <p:nvPr/>
        </p:nvSpPr>
        <p:spPr bwMode="auto">
          <a:xfrm>
            <a:off x="3556000" y="180498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5" name="AutoShape 6"/>
          <p:cNvSpPr>
            <a:spLocks noChangeArrowheads="1"/>
          </p:cNvSpPr>
          <p:nvPr/>
        </p:nvSpPr>
        <p:spPr bwMode="auto">
          <a:xfrm>
            <a:off x="3887788" y="18018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6" name="AutoShape 6"/>
          <p:cNvSpPr>
            <a:spLocks noChangeArrowheads="1"/>
          </p:cNvSpPr>
          <p:nvPr/>
        </p:nvSpPr>
        <p:spPr bwMode="auto">
          <a:xfrm>
            <a:off x="4219575" y="180498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7" name="AutoShape 6"/>
          <p:cNvSpPr>
            <a:spLocks noChangeArrowheads="1"/>
          </p:cNvSpPr>
          <p:nvPr/>
        </p:nvSpPr>
        <p:spPr bwMode="auto">
          <a:xfrm>
            <a:off x="4538663" y="18018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8" name="AutoShape 6"/>
          <p:cNvSpPr>
            <a:spLocks noChangeArrowheads="1"/>
          </p:cNvSpPr>
          <p:nvPr/>
        </p:nvSpPr>
        <p:spPr bwMode="auto">
          <a:xfrm>
            <a:off x="4878388" y="149383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89" name="AutoShape 6"/>
          <p:cNvSpPr>
            <a:spLocks noChangeArrowheads="1"/>
          </p:cNvSpPr>
          <p:nvPr/>
        </p:nvSpPr>
        <p:spPr bwMode="auto">
          <a:xfrm>
            <a:off x="4878388" y="180498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0" name="AutoShape 6"/>
          <p:cNvSpPr>
            <a:spLocks noChangeArrowheads="1"/>
          </p:cNvSpPr>
          <p:nvPr/>
        </p:nvSpPr>
        <p:spPr bwMode="auto">
          <a:xfrm>
            <a:off x="6207125" y="11811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691" name="AutoShape 6"/>
          <p:cNvSpPr>
            <a:spLocks noChangeArrowheads="1"/>
          </p:cNvSpPr>
          <p:nvPr/>
        </p:nvSpPr>
        <p:spPr bwMode="auto">
          <a:xfrm>
            <a:off x="5870575" y="179863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3" name="AutoShape 6"/>
          <p:cNvSpPr>
            <a:spLocks noChangeArrowheads="1"/>
          </p:cNvSpPr>
          <p:nvPr/>
        </p:nvSpPr>
        <p:spPr bwMode="auto">
          <a:xfrm>
            <a:off x="6872288" y="11811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4" name="AutoShape 6"/>
          <p:cNvSpPr>
            <a:spLocks noChangeArrowheads="1"/>
          </p:cNvSpPr>
          <p:nvPr/>
        </p:nvSpPr>
        <p:spPr bwMode="auto">
          <a:xfrm>
            <a:off x="7546975" y="11811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5" name="AutoShape 6"/>
          <p:cNvSpPr>
            <a:spLocks noChangeArrowheads="1"/>
          </p:cNvSpPr>
          <p:nvPr/>
        </p:nvSpPr>
        <p:spPr bwMode="auto">
          <a:xfrm>
            <a:off x="6548438" y="149542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6" name="AutoShape 6"/>
          <p:cNvSpPr>
            <a:spLocks noChangeArrowheads="1"/>
          </p:cNvSpPr>
          <p:nvPr/>
        </p:nvSpPr>
        <p:spPr bwMode="auto">
          <a:xfrm>
            <a:off x="6548438" y="180657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7" name="AutoShape 6"/>
          <p:cNvSpPr>
            <a:spLocks noChangeArrowheads="1"/>
          </p:cNvSpPr>
          <p:nvPr/>
        </p:nvSpPr>
        <p:spPr bwMode="auto">
          <a:xfrm>
            <a:off x="7880350" y="1184275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8" name="AutoShape 6"/>
          <p:cNvSpPr>
            <a:spLocks noChangeArrowheads="1"/>
          </p:cNvSpPr>
          <p:nvPr/>
        </p:nvSpPr>
        <p:spPr bwMode="auto">
          <a:xfrm>
            <a:off x="1214438" y="30527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699" name="AutoShape 6"/>
          <p:cNvSpPr>
            <a:spLocks noChangeArrowheads="1"/>
          </p:cNvSpPr>
          <p:nvPr/>
        </p:nvSpPr>
        <p:spPr bwMode="auto">
          <a:xfrm>
            <a:off x="1546225" y="2111375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0" name="AutoShape 6"/>
          <p:cNvSpPr>
            <a:spLocks noChangeArrowheads="1"/>
          </p:cNvSpPr>
          <p:nvPr/>
        </p:nvSpPr>
        <p:spPr bwMode="auto">
          <a:xfrm>
            <a:off x="1878013" y="21082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1" name="AutoShape 6"/>
          <p:cNvSpPr>
            <a:spLocks noChangeArrowheads="1"/>
          </p:cNvSpPr>
          <p:nvPr/>
        </p:nvSpPr>
        <p:spPr bwMode="auto">
          <a:xfrm>
            <a:off x="2211388" y="2111375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2" name="AutoShape 6"/>
          <p:cNvSpPr>
            <a:spLocks noChangeArrowheads="1"/>
          </p:cNvSpPr>
          <p:nvPr/>
        </p:nvSpPr>
        <p:spPr bwMode="auto">
          <a:xfrm>
            <a:off x="2211388" y="242252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3" name="AutoShape 6"/>
          <p:cNvSpPr>
            <a:spLocks noChangeArrowheads="1"/>
          </p:cNvSpPr>
          <p:nvPr/>
        </p:nvSpPr>
        <p:spPr bwMode="auto">
          <a:xfrm>
            <a:off x="2543175" y="2119313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4" name="AutoShape 6"/>
          <p:cNvSpPr>
            <a:spLocks noChangeArrowheads="1"/>
          </p:cNvSpPr>
          <p:nvPr/>
        </p:nvSpPr>
        <p:spPr bwMode="auto">
          <a:xfrm>
            <a:off x="2211388" y="27352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5" name="AutoShape 6"/>
          <p:cNvSpPr>
            <a:spLocks noChangeArrowheads="1"/>
          </p:cNvSpPr>
          <p:nvPr/>
        </p:nvSpPr>
        <p:spPr bwMode="auto">
          <a:xfrm>
            <a:off x="2211388" y="30464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6" name="AutoShape 6"/>
          <p:cNvSpPr>
            <a:spLocks noChangeArrowheads="1"/>
          </p:cNvSpPr>
          <p:nvPr/>
        </p:nvSpPr>
        <p:spPr bwMode="auto">
          <a:xfrm>
            <a:off x="2878138" y="21145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7" name="AutoShape 6"/>
          <p:cNvSpPr>
            <a:spLocks noChangeArrowheads="1"/>
          </p:cNvSpPr>
          <p:nvPr/>
        </p:nvSpPr>
        <p:spPr bwMode="auto">
          <a:xfrm>
            <a:off x="3209925" y="2111375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8" name="AutoShape 6"/>
          <p:cNvSpPr>
            <a:spLocks noChangeArrowheads="1"/>
          </p:cNvSpPr>
          <p:nvPr/>
        </p:nvSpPr>
        <p:spPr bwMode="auto">
          <a:xfrm>
            <a:off x="3543300" y="211455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09" name="AutoShape 6"/>
          <p:cNvSpPr>
            <a:spLocks noChangeArrowheads="1"/>
          </p:cNvSpPr>
          <p:nvPr/>
        </p:nvSpPr>
        <p:spPr bwMode="auto">
          <a:xfrm>
            <a:off x="3543300" y="24257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0" name="AutoShape 6"/>
          <p:cNvSpPr>
            <a:spLocks noChangeArrowheads="1"/>
          </p:cNvSpPr>
          <p:nvPr/>
        </p:nvSpPr>
        <p:spPr bwMode="auto">
          <a:xfrm>
            <a:off x="2878138" y="2738438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1" name="AutoShape 6"/>
          <p:cNvSpPr>
            <a:spLocks noChangeArrowheads="1"/>
          </p:cNvSpPr>
          <p:nvPr/>
        </p:nvSpPr>
        <p:spPr bwMode="auto">
          <a:xfrm>
            <a:off x="3209925" y="2735263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2" name="AutoShape 6"/>
          <p:cNvSpPr>
            <a:spLocks noChangeArrowheads="1"/>
          </p:cNvSpPr>
          <p:nvPr/>
        </p:nvSpPr>
        <p:spPr bwMode="auto">
          <a:xfrm>
            <a:off x="3543300" y="2738438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3" name="AutoShape 6"/>
          <p:cNvSpPr>
            <a:spLocks noChangeArrowheads="1"/>
          </p:cNvSpPr>
          <p:nvPr/>
        </p:nvSpPr>
        <p:spPr bwMode="auto">
          <a:xfrm>
            <a:off x="3875088" y="27352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4" name="AutoShape 6"/>
          <p:cNvSpPr>
            <a:spLocks noChangeArrowheads="1"/>
          </p:cNvSpPr>
          <p:nvPr/>
        </p:nvSpPr>
        <p:spPr bwMode="auto">
          <a:xfrm>
            <a:off x="4206875" y="24257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5" name="AutoShape 6"/>
          <p:cNvSpPr>
            <a:spLocks noChangeArrowheads="1"/>
          </p:cNvSpPr>
          <p:nvPr/>
        </p:nvSpPr>
        <p:spPr bwMode="auto">
          <a:xfrm>
            <a:off x="4872038" y="21145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6" name="AutoShape 6"/>
          <p:cNvSpPr>
            <a:spLocks noChangeArrowheads="1"/>
          </p:cNvSpPr>
          <p:nvPr/>
        </p:nvSpPr>
        <p:spPr bwMode="auto">
          <a:xfrm>
            <a:off x="4872038" y="24257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7" name="AutoShape 6"/>
          <p:cNvSpPr>
            <a:spLocks noChangeArrowheads="1"/>
          </p:cNvSpPr>
          <p:nvPr/>
        </p:nvSpPr>
        <p:spPr bwMode="auto">
          <a:xfrm>
            <a:off x="5205413" y="211137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8" name="AutoShape 6"/>
          <p:cNvSpPr>
            <a:spLocks noChangeArrowheads="1"/>
          </p:cNvSpPr>
          <p:nvPr/>
        </p:nvSpPr>
        <p:spPr bwMode="auto">
          <a:xfrm>
            <a:off x="4206875" y="2738438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19" name="AutoShape 6"/>
          <p:cNvSpPr>
            <a:spLocks noChangeArrowheads="1"/>
          </p:cNvSpPr>
          <p:nvPr/>
        </p:nvSpPr>
        <p:spPr bwMode="auto">
          <a:xfrm>
            <a:off x="4206875" y="304958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0" name="AutoShape 6"/>
          <p:cNvSpPr>
            <a:spLocks noChangeArrowheads="1"/>
          </p:cNvSpPr>
          <p:nvPr/>
        </p:nvSpPr>
        <p:spPr bwMode="auto">
          <a:xfrm>
            <a:off x="4540250" y="2735263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1" name="AutoShape 6"/>
          <p:cNvSpPr>
            <a:spLocks noChangeArrowheads="1"/>
          </p:cNvSpPr>
          <p:nvPr/>
        </p:nvSpPr>
        <p:spPr bwMode="auto">
          <a:xfrm>
            <a:off x="4872038" y="2738438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2" name="AutoShape 6"/>
          <p:cNvSpPr>
            <a:spLocks noChangeArrowheads="1"/>
          </p:cNvSpPr>
          <p:nvPr/>
        </p:nvSpPr>
        <p:spPr bwMode="auto">
          <a:xfrm>
            <a:off x="4872038" y="304958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3" name="AutoShape 6"/>
          <p:cNvSpPr>
            <a:spLocks noChangeArrowheads="1"/>
          </p:cNvSpPr>
          <p:nvPr/>
        </p:nvSpPr>
        <p:spPr bwMode="auto">
          <a:xfrm>
            <a:off x="5543550" y="2111375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4" name="AutoShape 6"/>
          <p:cNvSpPr>
            <a:spLocks noChangeArrowheads="1"/>
          </p:cNvSpPr>
          <p:nvPr/>
        </p:nvSpPr>
        <p:spPr bwMode="auto">
          <a:xfrm>
            <a:off x="5875338" y="21082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5" name="AutoShape 6"/>
          <p:cNvSpPr>
            <a:spLocks noChangeArrowheads="1"/>
          </p:cNvSpPr>
          <p:nvPr/>
        </p:nvSpPr>
        <p:spPr bwMode="auto">
          <a:xfrm>
            <a:off x="5865813" y="24193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6" name="AutoShape 6"/>
          <p:cNvSpPr>
            <a:spLocks noChangeArrowheads="1"/>
          </p:cNvSpPr>
          <p:nvPr/>
        </p:nvSpPr>
        <p:spPr bwMode="auto">
          <a:xfrm>
            <a:off x="5532438" y="304482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7" name="AutoShape 6"/>
          <p:cNvSpPr>
            <a:spLocks noChangeArrowheads="1"/>
          </p:cNvSpPr>
          <p:nvPr/>
        </p:nvSpPr>
        <p:spPr bwMode="auto">
          <a:xfrm>
            <a:off x="5865813" y="27305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8" name="AutoShape 6"/>
          <p:cNvSpPr>
            <a:spLocks noChangeArrowheads="1"/>
          </p:cNvSpPr>
          <p:nvPr/>
        </p:nvSpPr>
        <p:spPr bwMode="auto">
          <a:xfrm>
            <a:off x="5865813" y="304323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29" name="AutoShape 6"/>
          <p:cNvSpPr>
            <a:spLocks noChangeArrowheads="1"/>
          </p:cNvSpPr>
          <p:nvPr/>
        </p:nvSpPr>
        <p:spPr bwMode="auto">
          <a:xfrm>
            <a:off x="6197600" y="3044825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0" name="AutoShape 6"/>
          <p:cNvSpPr>
            <a:spLocks noChangeArrowheads="1"/>
          </p:cNvSpPr>
          <p:nvPr/>
        </p:nvSpPr>
        <p:spPr bwMode="auto">
          <a:xfrm>
            <a:off x="6530975" y="304323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1" name="AutoShape 6"/>
          <p:cNvSpPr>
            <a:spLocks noChangeArrowheads="1"/>
          </p:cNvSpPr>
          <p:nvPr/>
        </p:nvSpPr>
        <p:spPr bwMode="auto">
          <a:xfrm>
            <a:off x="6548438" y="211613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2" name="AutoShape 6"/>
          <p:cNvSpPr>
            <a:spLocks noChangeArrowheads="1"/>
          </p:cNvSpPr>
          <p:nvPr/>
        </p:nvSpPr>
        <p:spPr bwMode="auto">
          <a:xfrm>
            <a:off x="6550025" y="24257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3" name="AutoShape 6"/>
          <p:cNvSpPr>
            <a:spLocks noChangeArrowheads="1"/>
          </p:cNvSpPr>
          <p:nvPr/>
        </p:nvSpPr>
        <p:spPr bwMode="auto">
          <a:xfrm>
            <a:off x="6880225" y="21209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4" name="AutoShape 6"/>
          <p:cNvSpPr>
            <a:spLocks noChangeArrowheads="1"/>
          </p:cNvSpPr>
          <p:nvPr/>
        </p:nvSpPr>
        <p:spPr bwMode="auto">
          <a:xfrm>
            <a:off x="7208838" y="21145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5" name="AutoShape 6"/>
          <p:cNvSpPr>
            <a:spLocks noChangeArrowheads="1"/>
          </p:cNvSpPr>
          <p:nvPr/>
        </p:nvSpPr>
        <p:spPr bwMode="auto">
          <a:xfrm>
            <a:off x="6867525" y="2724150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6" name="AutoShape 6"/>
          <p:cNvSpPr>
            <a:spLocks noChangeArrowheads="1"/>
          </p:cNvSpPr>
          <p:nvPr/>
        </p:nvSpPr>
        <p:spPr bwMode="auto">
          <a:xfrm>
            <a:off x="6861175" y="3033713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7" name="AutoShape 6"/>
          <p:cNvSpPr>
            <a:spLocks noChangeArrowheads="1"/>
          </p:cNvSpPr>
          <p:nvPr/>
        </p:nvSpPr>
        <p:spPr bwMode="auto">
          <a:xfrm>
            <a:off x="879475" y="336708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8" name="AutoShape 6"/>
          <p:cNvSpPr>
            <a:spLocks noChangeArrowheads="1"/>
          </p:cNvSpPr>
          <p:nvPr/>
        </p:nvSpPr>
        <p:spPr bwMode="auto">
          <a:xfrm>
            <a:off x="1212850" y="33655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39" name="AutoShape 6"/>
          <p:cNvSpPr>
            <a:spLocks noChangeArrowheads="1"/>
          </p:cNvSpPr>
          <p:nvPr/>
        </p:nvSpPr>
        <p:spPr bwMode="auto">
          <a:xfrm>
            <a:off x="1212850" y="367665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0" name="AutoShape 6"/>
          <p:cNvSpPr>
            <a:spLocks noChangeArrowheads="1"/>
          </p:cNvSpPr>
          <p:nvPr/>
        </p:nvSpPr>
        <p:spPr bwMode="auto">
          <a:xfrm>
            <a:off x="1212850" y="39878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1" name="AutoShape 6"/>
          <p:cNvSpPr>
            <a:spLocks noChangeArrowheads="1"/>
          </p:cNvSpPr>
          <p:nvPr/>
        </p:nvSpPr>
        <p:spPr bwMode="auto">
          <a:xfrm>
            <a:off x="1212850" y="4300538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2" name="AutoShape 6"/>
          <p:cNvSpPr>
            <a:spLocks noChangeArrowheads="1"/>
          </p:cNvSpPr>
          <p:nvPr/>
        </p:nvSpPr>
        <p:spPr bwMode="auto">
          <a:xfrm>
            <a:off x="1544638" y="336708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3" name="AutoShape 6"/>
          <p:cNvSpPr>
            <a:spLocks noChangeArrowheads="1"/>
          </p:cNvSpPr>
          <p:nvPr/>
        </p:nvSpPr>
        <p:spPr bwMode="auto">
          <a:xfrm>
            <a:off x="1876425" y="33655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4" name="AutoShape 6"/>
          <p:cNvSpPr>
            <a:spLocks noChangeArrowheads="1"/>
          </p:cNvSpPr>
          <p:nvPr/>
        </p:nvSpPr>
        <p:spPr bwMode="auto">
          <a:xfrm>
            <a:off x="2209800" y="3357563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5" name="AutoShape 6"/>
          <p:cNvSpPr>
            <a:spLocks noChangeArrowheads="1"/>
          </p:cNvSpPr>
          <p:nvPr/>
        </p:nvSpPr>
        <p:spPr bwMode="auto">
          <a:xfrm>
            <a:off x="2209800" y="36703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6" name="AutoShape 6"/>
          <p:cNvSpPr>
            <a:spLocks noChangeArrowheads="1"/>
          </p:cNvSpPr>
          <p:nvPr/>
        </p:nvSpPr>
        <p:spPr bwMode="auto">
          <a:xfrm>
            <a:off x="2541588" y="33655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7" name="AutoShape 6"/>
          <p:cNvSpPr>
            <a:spLocks noChangeArrowheads="1"/>
          </p:cNvSpPr>
          <p:nvPr/>
        </p:nvSpPr>
        <p:spPr bwMode="auto">
          <a:xfrm>
            <a:off x="2209800" y="398145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8" name="AutoShape 6"/>
          <p:cNvSpPr>
            <a:spLocks noChangeArrowheads="1"/>
          </p:cNvSpPr>
          <p:nvPr/>
        </p:nvSpPr>
        <p:spPr bwMode="auto">
          <a:xfrm>
            <a:off x="2209800" y="4302125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49" name="AutoShape 6"/>
          <p:cNvSpPr>
            <a:spLocks noChangeArrowheads="1"/>
          </p:cNvSpPr>
          <p:nvPr/>
        </p:nvSpPr>
        <p:spPr bwMode="auto">
          <a:xfrm>
            <a:off x="2876550" y="336073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0" name="AutoShape 6"/>
          <p:cNvSpPr>
            <a:spLocks noChangeArrowheads="1"/>
          </p:cNvSpPr>
          <p:nvPr/>
        </p:nvSpPr>
        <p:spPr bwMode="auto">
          <a:xfrm>
            <a:off x="3208338" y="33575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1" name="AutoShape 6"/>
          <p:cNvSpPr>
            <a:spLocks noChangeArrowheads="1"/>
          </p:cNvSpPr>
          <p:nvPr/>
        </p:nvSpPr>
        <p:spPr bwMode="auto">
          <a:xfrm>
            <a:off x="3208338" y="36703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2" name="AutoShape 6"/>
          <p:cNvSpPr>
            <a:spLocks noChangeArrowheads="1"/>
          </p:cNvSpPr>
          <p:nvPr/>
        </p:nvSpPr>
        <p:spPr bwMode="auto">
          <a:xfrm>
            <a:off x="3541713" y="336073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3" name="AutoShape 6"/>
          <p:cNvSpPr>
            <a:spLocks noChangeArrowheads="1"/>
          </p:cNvSpPr>
          <p:nvPr/>
        </p:nvSpPr>
        <p:spPr bwMode="auto">
          <a:xfrm>
            <a:off x="3208338" y="39814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4" name="AutoShape 6"/>
          <p:cNvSpPr>
            <a:spLocks noChangeArrowheads="1"/>
          </p:cNvSpPr>
          <p:nvPr/>
        </p:nvSpPr>
        <p:spPr bwMode="auto">
          <a:xfrm>
            <a:off x="3208338" y="42926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5" name="AutoShape 6"/>
          <p:cNvSpPr>
            <a:spLocks noChangeArrowheads="1"/>
          </p:cNvSpPr>
          <p:nvPr/>
        </p:nvSpPr>
        <p:spPr bwMode="auto">
          <a:xfrm>
            <a:off x="4205288" y="336073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6" name="AutoShape 6"/>
          <p:cNvSpPr>
            <a:spLocks noChangeArrowheads="1"/>
          </p:cNvSpPr>
          <p:nvPr/>
        </p:nvSpPr>
        <p:spPr bwMode="auto">
          <a:xfrm>
            <a:off x="4205288" y="367188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7" name="AutoShape 6"/>
          <p:cNvSpPr>
            <a:spLocks noChangeArrowheads="1"/>
          </p:cNvSpPr>
          <p:nvPr/>
        </p:nvSpPr>
        <p:spPr bwMode="auto">
          <a:xfrm>
            <a:off x="4205288" y="398462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8" name="AutoShape 6"/>
          <p:cNvSpPr>
            <a:spLocks noChangeArrowheads="1"/>
          </p:cNvSpPr>
          <p:nvPr/>
        </p:nvSpPr>
        <p:spPr bwMode="auto">
          <a:xfrm>
            <a:off x="5203825" y="42926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59" name="AutoShape 6"/>
          <p:cNvSpPr>
            <a:spLocks noChangeArrowheads="1"/>
          </p:cNvSpPr>
          <p:nvPr/>
        </p:nvSpPr>
        <p:spPr bwMode="auto">
          <a:xfrm>
            <a:off x="5864225" y="335438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0" name="AutoShape 6"/>
          <p:cNvSpPr>
            <a:spLocks noChangeArrowheads="1"/>
          </p:cNvSpPr>
          <p:nvPr/>
        </p:nvSpPr>
        <p:spPr bwMode="auto">
          <a:xfrm>
            <a:off x="5530850" y="4292600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1" name="AutoShape 6"/>
          <p:cNvSpPr>
            <a:spLocks noChangeArrowheads="1"/>
          </p:cNvSpPr>
          <p:nvPr/>
        </p:nvSpPr>
        <p:spPr bwMode="auto">
          <a:xfrm>
            <a:off x="5864225" y="4289425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2" name="AutoShape 6"/>
          <p:cNvSpPr>
            <a:spLocks noChangeArrowheads="1"/>
          </p:cNvSpPr>
          <p:nvPr/>
        </p:nvSpPr>
        <p:spPr bwMode="auto">
          <a:xfrm>
            <a:off x="6196013" y="4292600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3" name="AutoShape 6"/>
          <p:cNvSpPr>
            <a:spLocks noChangeArrowheads="1"/>
          </p:cNvSpPr>
          <p:nvPr/>
        </p:nvSpPr>
        <p:spPr bwMode="auto">
          <a:xfrm>
            <a:off x="6529388" y="4289425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4" name="AutoShape 6"/>
          <p:cNvSpPr>
            <a:spLocks noChangeArrowheads="1"/>
          </p:cNvSpPr>
          <p:nvPr/>
        </p:nvSpPr>
        <p:spPr bwMode="auto">
          <a:xfrm>
            <a:off x="6859588" y="33448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5" name="AutoShape 6"/>
          <p:cNvSpPr>
            <a:spLocks noChangeArrowheads="1"/>
          </p:cNvSpPr>
          <p:nvPr/>
        </p:nvSpPr>
        <p:spPr bwMode="auto">
          <a:xfrm>
            <a:off x="6859588" y="36560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6" name="AutoShape 6"/>
          <p:cNvSpPr>
            <a:spLocks noChangeArrowheads="1"/>
          </p:cNvSpPr>
          <p:nvPr/>
        </p:nvSpPr>
        <p:spPr bwMode="auto">
          <a:xfrm>
            <a:off x="6859588" y="3968750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7" name="AutoShape 6"/>
          <p:cNvSpPr>
            <a:spLocks noChangeArrowheads="1"/>
          </p:cNvSpPr>
          <p:nvPr/>
        </p:nvSpPr>
        <p:spPr bwMode="auto">
          <a:xfrm>
            <a:off x="6859588" y="42799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8" name="AutoShape 6"/>
          <p:cNvSpPr>
            <a:spLocks noChangeArrowheads="1"/>
          </p:cNvSpPr>
          <p:nvPr/>
        </p:nvSpPr>
        <p:spPr bwMode="auto">
          <a:xfrm>
            <a:off x="7192963" y="4283075"/>
            <a:ext cx="325437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69" name="AutoShape 6"/>
          <p:cNvSpPr>
            <a:spLocks noChangeArrowheads="1"/>
          </p:cNvSpPr>
          <p:nvPr/>
        </p:nvSpPr>
        <p:spPr bwMode="auto">
          <a:xfrm>
            <a:off x="7524750" y="4279900"/>
            <a:ext cx="325438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0" name="AutoShape 6"/>
          <p:cNvSpPr>
            <a:spLocks noChangeArrowheads="1"/>
          </p:cNvSpPr>
          <p:nvPr/>
        </p:nvSpPr>
        <p:spPr bwMode="auto">
          <a:xfrm>
            <a:off x="7858125" y="4275138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1" name="AutoShape 6"/>
          <p:cNvSpPr>
            <a:spLocks noChangeArrowheads="1"/>
          </p:cNvSpPr>
          <p:nvPr/>
        </p:nvSpPr>
        <p:spPr bwMode="auto">
          <a:xfrm>
            <a:off x="8191500" y="4273550"/>
            <a:ext cx="325438" cy="3016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2" name="AutoShape 6"/>
          <p:cNvSpPr>
            <a:spLocks noChangeArrowheads="1"/>
          </p:cNvSpPr>
          <p:nvPr/>
        </p:nvSpPr>
        <p:spPr bwMode="auto">
          <a:xfrm>
            <a:off x="1211263" y="46085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3" name="AutoShape 6"/>
          <p:cNvSpPr>
            <a:spLocks noChangeArrowheads="1"/>
          </p:cNvSpPr>
          <p:nvPr/>
        </p:nvSpPr>
        <p:spPr bwMode="auto">
          <a:xfrm>
            <a:off x="1211263" y="49212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4" name="AutoShape 6"/>
          <p:cNvSpPr>
            <a:spLocks noChangeArrowheads="1"/>
          </p:cNvSpPr>
          <p:nvPr/>
        </p:nvSpPr>
        <p:spPr bwMode="auto">
          <a:xfrm>
            <a:off x="1211263" y="523240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5" name="AutoShape 6"/>
          <p:cNvSpPr>
            <a:spLocks noChangeArrowheads="1"/>
          </p:cNvSpPr>
          <p:nvPr/>
        </p:nvSpPr>
        <p:spPr bwMode="auto">
          <a:xfrm>
            <a:off x="2208213" y="4611688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6" name="AutoShape 6"/>
          <p:cNvSpPr>
            <a:spLocks noChangeArrowheads="1"/>
          </p:cNvSpPr>
          <p:nvPr/>
        </p:nvSpPr>
        <p:spPr bwMode="auto">
          <a:xfrm>
            <a:off x="3208338" y="46021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7" name="AutoShape 6"/>
          <p:cNvSpPr>
            <a:spLocks noChangeArrowheads="1"/>
          </p:cNvSpPr>
          <p:nvPr/>
        </p:nvSpPr>
        <p:spPr bwMode="auto">
          <a:xfrm>
            <a:off x="3208338" y="49133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8" name="AutoShape 6"/>
          <p:cNvSpPr>
            <a:spLocks noChangeArrowheads="1"/>
          </p:cNvSpPr>
          <p:nvPr/>
        </p:nvSpPr>
        <p:spPr bwMode="auto">
          <a:xfrm>
            <a:off x="6859588" y="45894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79" name="TextBox 778"/>
          <p:cNvSpPr txBox="1"/>
          <p:nvPr/>
        </p:nvSpPr>
        <p:spPr bwMode="auto">
          <a:xfrm>
            <a:off x="6156325" y="1143000"/>
            <a:ext cx="249238" cy="1857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" dirty="0"/>
              <a:t>.</a:t>
            </a:r>
          </a:p>
        </p:txBody>
      </p:sp>
      <p:sp>
        <p:nvSpPr>
          <p:cNvPr id="781" name="AutoShape 6"/>
          <p:cNvSpPr>
            <a:spLocks noChangeArrowheads="1"/>
          </p:cNvSpPr>
          <p:nvPr/>
        </p:nvSpPr>
        <p:spPr bwMode="auto">
          <a:xfrm>
            <a:off x="6546850" y="1179513"/>
            <a:ext cx="325438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82" name="AutoShape 6"/>
          <p:cNvSpPr>
            <a:spLocks noChangeArrowheads="1"/>
          </p:cNvSpPr>
          <p:nvPr/>
        </p:nvSpPr>
        <p:spPr bwMode="auto">
          <a:xfrm>
            <a:off x="7208838" y="117951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83" name="TextBox 782"/>
          <p:cNvSpPr txBox="1"/>
          <p:nvPr/>
        </p:nvSpPr>
        <p:spPr bwMode="auto">
          <a:xfrm>
            <a:off x="4818063" y="2049463"/>
            <a:ext cx="257175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84" name="TextBox 783"/>
          <p:cNvSpPr txBox="1"/>
          <p:nvPr/>
        </p:nvSpPr>
        <p:spPr bwMode="auto">
          <a:xfrm>
            <a:off x="5805488" y="1744663"/>
            <a:ext cx="257175" cy="2143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85" name="TextBox 784"/>
          <p:cNvSpPr txBox="1"/>
          <p:nvPr/>
        </p:nvSpPr>
        <p:spPr bwMode="auto">
          <a:xfrm>
            <a:off x="4818063" y="1430338"/>
            <a:ext cx="257175" cy="2143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86" name="TextBox 785"/>
          <p:cNvSpPr txBox="1"/>
          <p:nvPr/>
        </p:nvSpPr>
        <p:spPr bwMode="auto">
          <a:xfrm>
            <a:off x="5448300" y="2989263"/>
            <a:ext cx="300038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800" b="1" dirty="0"/>
              <a:t>.</a:t>
            </a:r>
          </a:p>
        </p:txBody>
      </p:sp>
      <p:sp>
        <p:nvSpPr>
          <p:cNvPr id="787" name="TextBox 786"/>
          <p:cNvSpPr txBox="1"/>
          <p:nvPr/>
        </p:nvSpPr>
        <p:spPr bwMode="auto">
          <a:xfrm>
            <a:off x="6788150" y="2655888"/>
            <a:ext cx="300038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88" name="AutoShape 6"/>
          <p:cNvSpPr>
            <a:spLocks noChangeArrowheads="1"/>
          </p:cNvSpPr>
          <p:nvPr/>
        </p:nvSpPr>
        <p:spPr bwMode="auto">
          <a:xfrm>
            <a:off x="6211888" y="2112963"/>
            <a:ext cx="325437" cy="303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789" name="TextBox 788"/>
          <p:cNvSpPr txBox="1"/>
          <p:nvPr/>
        </p:nvSpPr>
        <p:spPr bwMode="auto">
          <a:xfrm>
            <a:off x="5124450" y="4238625"/>
            <a:ext cx="300038" cy="214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0" name="TextBox 789"/>
          <p:cNvSpPr txBox="1"/>
          <p:nvPr/>
        </p:nvSpPr>
        <p:spPr bwMode="auto">
          <a:xfrm>
            <a:off x="3489325" y="1120775"/>
            <a:ext cx="257175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1" name="TextBox 790"/>
          <p:cNvSpPr txBox="1"/>
          <p:nvPr/>
        </p:nvSpPr>
        <p:spPr bwMode="auto">
          <a:xfrm>
            <a:off x="4140200" y="2381250"/>
            <a:ext cx="257175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2" name="TextBox 791"/>
          <p:cNvSpPr txBox="1"/>
          <p:nvPr/>
        </p:nvSpPr>
        <p:spPr bwMode="auto">
          <a:xfrm>
            <a:off x="2811463" y="2673350"/>
            <a:ext cx="25558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3" name="TextBox 792"/>
          <p:cNvSpPr txBox="1"/>
          <p:nvPr/>
        </p:nvSpPr>
        <p:spPr bwMode="auto">
          <a:xfrm>
            <a:off x="1481138" y="2058988"/>
            <a:ext cx="257175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4" name="TextBox 793"/>
          <p:cNvSpPr txBox="1"/>
          <p:nvPr/>
        </p:nvSpPr>
        <p:spPr bwMode="auto">
          <a:xfrm>
            <a:off x="2135188" y="2049463"/>
            <a:ext cx="3000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5" name="TextBox 794"/>
          <p:cNvSpPr txBox="1"/>
          <p:nvPr/>
        </p:nvSpPr>
        <p:spPr bwMode="auto">
          <a:xfrm>
            <a:off x="3133725" y="3303588"/>
            <a:ext cx="300038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6" name="TextBox 795"/>
          <p:cNvSpPr txBox="1"/>
          <p:nvPr/>
        </p:nvSpPr>
        <p:spPr bwMode="auto">
          <a:xfrm>
            <a:off x="800100" y="3316288"/>
            <a:ext cx="300038" cy="2143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7" name="TextBox 796"/>
          <p:cNvSpPr txBox="1"/>
          <p:nvPr/>
        </p:nvSpPr>
        <p:spPr bwMode="auto">
          <a:xfrm>
            <a:off x="1136650" y="3003550"/>
            <a:ext cx="300038" cy="2143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98" name="AutoShape 6"/>
          <p:cNvSpPr>
            <a:spLocks noChangeArrowheads="1"/>
          </p:cNvSpPr>
          <p:nvPr/>
        </p:nvSpPr>
        <p:spPr bwMode="auto">
          <a:xfrm>
            <a:off x="4202113" y="4298950"/>
            <a:ext cx="325437" cy="303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5503" name="TextBox 798"/>
          <p:cNvSpPr txBox="1">
            <a:spLocks noChangeArrowheads="1"/>
          </p:cNvSpPr>
          <p:nvPr/>
        </p:nvSpPr>
        <p:spPr bwMode="auto">
          <a:xfrm>
            <a:off x="6210300" y="1143000"/>
            <a:ext cx="2166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    а   д   у    г    а</a:t>
            </a:r>
          </a:p>
        </p:txBody>
      </p:sp>
      <p:sp>
        <p:nvSpPr>
          <p:cNvPr id="15504" name="TextBox 802"/>
          <p:cNvSpPr txBox="1">
            <a:spLocks noChangeArrowheads="1"/>
          </p:cNvSpPr>
          <p:nvPr/>
        </p:nvSpPr>
        <p:spPr bwMode="auto">
          <a:xfrm>
            <a:off x="3549650" y="1138238"/>
            <a:ext cx="3190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  <a:p>
            <a:endParaRPr lang="ru-RU" sz="400"/>
          </a:p>
          <a:p>
            <a:r>
              <a:rPr lang="ru-RU"/>
              <a:t>о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р</a:t>
            </a:r>
          </a:p>
          <a:p>
            <a:endParaRPr lang="ru-RU" sz="100"/>
          </a:p>
          <a:p>
            <a:r>
              <a:rPr lang="ru-RU"/>
              <a:t>т</a:t>
            </a:r>
          </a:p>
          <a:p>
            <a:endParaRPr lang="ru-RU" sz="200"/>
          </a:p>
          <a:p>
            <a:r>
              <a:rPr lang="ru-RU"/>
              <a:t>а</a:t>
            </a:r>
          </a:p>
          <a:p>
            <a:endParaRPr lang="ru-RU" sz="300"/>
          </a:p>
          <a:p>
            <a:r>
              <a:rPr lang="ru-RU"/>
              <a:t>л</a:t>
            </a:r>
          </a:p>
        </p:txBody>
      </p:sp>
      <p:sp>
        <p:nvSpPr>
          <p:cNvPr id="15505" name="TextBox 803"/>
          <p:cNvSpPr txBox="1">
            <a:spLocks noChangeArrowheads="1"/>
          </p:cNvSpPr>
          <p:nvPr/>
        </p:nvSpPr>
        <p:spPr bwMode="auto">
          <a:xfrm>
            <a:off x="4878388" y="1520825"/>
            <a:ext cx="3238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</a:t>
            </a:r>
          </a:p>
          <a:p>
            <a:r>
              <a:rPr lang="ru-RU"/>
              <a:t>а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д</a:t>
            </a:r>
          </a:p>
          <a:p>
            <a:endParaRPr lang="ru-RU" sz="100"/>
          </a:p>
          <a:p>
            <a:r>
              <a:rPr lang="ru-RU"/>
              <a:t>н</a:t>
            </a:r>
          </a:p>
          <a:p>
            <a:endParaRPr lang="ru-RU" sz="200"/>
          </a:p>
          <a:p>
            <a:r>
              <a:rPr lang="ru-RU"/>
              <a:t>и</a:t>
            </a:r>
          </a:p>
          <a:p>
            <a:endParaRPr lang="ru-RU" sz="300"/>
          </a:p>
          <a:p>
            <a:r>
              <a:rPr lang="ru-RU"/>
              <a:t>к</a:t>
            </a:r>
          </a:p>
        </p:txBody>
      </p:sp>
      <p:sp>
        <p:nvSpPr>
          <p:cNvPr id="806" name="TextBox 805"/>
          <p:cNvSpPr txBox="1"/>
          <p:nvPr/>
        </p:nvSpPr>
        <p:spPr bwMode="auto">
          <a:xfrm>
            <a:off x="3492500" y="1751013"/>
            <a:ext cx="257175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507" name="TextBox 807"/>
          <p:cNvSpPr txBox="1">
            <a:spLocks noChangeArrowheads="1"/>
          </p:cNvSpPr>
          <p:nvPr/>
        </p:nvSpPr>
        <p:spPr bwMode="auto">
          <a:xfrm>
            <a:off x="3771900" y="1766888"/>
            <a:ext cx="1143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а   м   п  </a:t>
            </a:r>
          </a:p>
        </p:txBody>
      </p:sp>
      <p:sp>
        <p:nvSpPr>
          <p:cNvPr id="15508" name="TextBox 809"/>
          <p:cNvSpPr txBox="1">
            <a:spLocks noChangeArrowheads="1"/>
          </p:cNvSpPr>
          <p:nvPr/>
        </p:nvSpPr>
        <p:spPr bwMode="auto">
          <a:xfrm>
            <a:off x="1527175" y="2046288"/>
            <a:ext cx="216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    л   а   н   ш   е</a:t>
            </a:r>
          </a:p>
        </p:txBody>
      </p:sp>
      <p:sp>
        <p:nvSpPr>
          <p:cNvPr id="15509" name="TextBox 811"/>
          <p:cNvSpPr txBox="1">
            <a:spLocks noChangeArrowheads="1"/>
          </p:cNvSpPr>
          <p:nvPr/>
        </p:nvSpPr>
        <p:spPr bwMode="auto">
          <a:xfrm>
            <a:off x="5219700" y="206375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    к   о   р    а   ц   и   я</a:t>
            </a:r>
          </a:p>
        </p:txBody>
      </p:sp>
      <p:sp>
        <p:nvSpPr>
          <p:cNvPr id="15510" name="TextBox 814"/>
          <p:cNvSpPr txBox="1">
            <a:spLocks noChangeArrowheads="1"/>
          </p:cNvSpPr>
          <p:nvPr/>
        </p:nvSpPr>
        <p:spPr bwMode="auto">
          <a:xfrm>
            <a:off x="2898775" y="2697163"/>
            <a:ext cx="2092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    о         е   р   е</a:t>
            </a:r>
          </a:p>
        </p:txBody>
      </p:sp>
      <p:sp>
        <p:nvSpPr>
          <p:cNvPr id="15511" name="TextBox 819"/>
          <p:cNvSpPr txBox="1">
            <a:spLocks noChangeArrowheads="1"/>
          </p:cNvSpPr>
          <p:nvPr/>
        </p:nvSpPr>
        <p:spPr bwMode="auto">
          <a:xfrm>
            <a:off x="862013" y="333375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    о   л   о    с   н    и   к   и</a:t>
            </a:r>
          </a:p>
        </p:txBody>
      </p:sp>
      <p:sp>
        <p:nvSpPr>
          <p:cNvPr id="15512" name="TextBox 821"/>
          <p:cNvSpPr txBox="1">
            <a:spLocks noChangeArrowheads="1"/>
          </p:cNvSpPr>
          <p:nvPr/>
        </p:nvSpPr>
        <p:spPr bwMode="auto">
          <a:xfrm>
            <a:off x="5233988" y="4262438"/>
            <a:ext cx="342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   р   о   с    ц   е    н   и   у   м</a:t>
            </a:r>
          </a:p>
        </p:txBody>
      </p:sp>
      <p:sp>
        <p:nvSpPr>
          <p:cNvPr id="15513" name="TextBox 823"/>
          <p:cNvSpPr txBox="1">
            <a:spLocks noChangeArrowheads="1"/>
          </p:cNvSpPr>
          <p:nvPr/>
        </p:nvSpPr>
        <p:spPr bwMode="auto">
          <a:xfrm>
            <a:off x="5878513" y="1795463"/>
            <a:ext cx="31908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  <a:p>
            <a:r>
              <a:rPr lang="ru-RU"/>
              <a:t> 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д</a:t>
            </a:r>
          </a:p>
          <a:p>
            <a:endParaRPr lang="ru-RU" sz="100"/>
          </a:p>
          <a:p>
            <a:endParaRPr lang="ru-RU" sz="300"/>
          </a:p>
          <a:p>
            <a:r>
              <a:rPr lang="ru-RU"/>
              <a:t>з</a:t>
            </a:r>
          </a:p>
          <a:p>
            <a:endParaRPr lang="ru-RU" sz="200"/>
          </a:p>
          <a:p>
            <a:endParaRPr lang="ru-RU"/>
          </a:p>
          <a:p>
            <a:endParaRPr lang="ru-RU" sz="300"/>
          </a:p>
          <a:p>
            <a:r>
              <a:rPr lang="ru-RU"/>
              <a:t>р</a:t>
            </a:r>
          </a:p>
        </p:txBody>
      </p:sp>
      <p:sp>
        <p:nvSpPr>
          <p:cNvPr id="15514" name="TextBox 825"/>
          <p:cNvSpPr txBox="1">
            <a:spLocks noChangeArrowheads="1"/>
          </p:cNvSpPr>
          <p:nvPr/>
        </p:nvSpPr>
        <p:spPr bwMode="auto">
          <a:xfrm>
            <a:off x="4214813" y="2425700"/>
            <a:ext cx="31908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</a:t>
            </a:r>
          </a:p>
          <a:p>
            <a:r>
              <a:rPr lang="ru-RU"/>
              <a:t> 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л</a:t>
            </a:r>
          </a:p>
          <a:p>
            <a:endParaRPr lang="ru-RU" sz="100"/>
          </a:p>
          <a:p>
            <a:endParaRPr lang="ru-RU" sz="300"/>
          </a:p>
          <a:p>
            <a:r>
              <a:rPr lang="ru-RU"/>
              <a:t>е</a:t>
            </a:r>
          </a:p>
          <a:p>
            <a:endParaRPr lang="ru-RU" sz="200"/>
          </a:p>
          <a:p>
            <a:r>
              <a:rPr lang="ru-RU"/>
              <a:t>к</a:t>
            </a:r>
          </a:p>
          <a:p>
            <a:endParaRPr lang="ru-RU" sz="300"/>
          </a:p>
          <a:p>
            <a:r>
              <a:rPr lang="ru-RU"/>
              <a:t>и</a:t>
            </a:r>
          </a:p>
          <a:p>
            <a:endParaRPr lang="ru-RU" sz="300"/>
          </a:p>
          <a:p>
            <a:r>
              <a:rPr lang="ru-RU"/>
              <a:t>н</a:t>
            </a:r>
          </a:p>
        </p:txBody>
      </p:sp>
      <p:sp>
        <p:nvSpPr>
          <p:cNvPr id="15515" name="TextBox 816"/>
          <p:cNvSpPr txBox="1">
            <a:spLocks noChangeArrowheads="1"/>
          </p:cNvSpPr>
          <p:nvPr/>
        </p:nvSpPr>
        <p:spPr bwMode="auto">
          <a:xfrm>
            <a:off x="5524500" y="3001963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   о   ф   и   т  </a:t>
            </a:r>
          </a:p>
        </p:txBody>
      </p:sp>
      <p:sp>
        <p:nvSpPr>
          <p:cNvPr id="15516" name="TextBox 831"/>
          <p:cNvSpPr txBox="1">
            <a:spLocks noChangeArrowheads="1"/>
          </p:cNvSpPr>
          <p:nvPr/>
        </p:nvSpPr>
        <p:spPr bwMode="auto">
          <a:xfrm>
            <a:off x="1222375" y="2995613"/>
            <a:ext cx="31273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  <a:p>
            <a:endParaRPr lang="ru-RU" sz="400"/>
          </a:p>
          <a:p>
            <a:endParaRPr lang="ru-RU"/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р</a:t>
            </a:r>
          </a:p>
          <a:p>
            <a:endParaRPr lang="ru-RU" sz="100"/>
          </a:p>
          <a:p>
            <a:endParaRPr lang="ru-RU" sz="100"/>
          </a:p>
          <a:p>
            <a:endParaRPr lang="ru-RU" sz="100"/>
          </a:p>
          <a:p>
            <a:r>
              <a:rPr lang="ru-RU"/>
              <a:t>и</a:t>
            </a:r>
          </a:p>
          <a:p>
            <a:endParaRPr lang="ru-RU" sz="200"/>
          </a:p>
          <a:p>
            <a:r>
              <a:rPr lang="ru-RU"/>
              <a:t>з</a:t>
            </a:r>
          </a:p>
          <a:p>
            <a:endParaRPr lang="ru-RU" sz="300"/>
          </a:p>
          <a:p>
            <a:r>
              <a:rPr lang="ru-RU"/>
              <a:t>о</a:t>
            </a:r>
          </a:p>
          <a:p>
            <a:endParaRPr lang="ru-RU" sz="300"/>
          </a:p>
          <a:p>
            <a:r>
              <a:rPr lang="ru-RU"/>
              <a:t>н</a:t>
            </a:r>
          </a:p>
          <a:p>
            <a:endParaRPr lang="ru-RU" sz="200"/>
          </a:p>
          <a:p>
            <a:r>
              <a:rPr lang="ru-RU"/>
              <a:t>т</a:t>
            </a:r>
          </a:p>
        </p:txBody>
      </p:sp>
      <p:sp>
        <p:nvSpPr>
          <p:cNvPr id="15517" name="TextBox 833"/>
          <p:cNvSpPr txBox="1">
            <a:spLocks noChangeArrowheads="1"/>
          </p:cNvSpPr>
          <p:nvPr/>
        </p:nvSpPr>
        <p:spPr bwMode="auto">
          <a:xfrm>
            <a:off x="2212975" y="2392363"/>
            <a:ext cx="3159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  <a:p>
            <a:endParaRPr lang="ru-RU" sz="400"/>
          </a:p>
          <a:p>
            <a:r>
              <a:rPr lang="ru-RU"/>
              <a:t>а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н</a:t>
            </a:r>
          </a:p>
          <a:p>
            <a:endParaRPr lang="ru-RU" sz="100"/>
          </a:p>
          <a:p>
            <a:endParaRPr lang="ru-RU" sz="100"/>
          </a:p>
          <a:p>
            <a:endParaRPr lang="ru-RU" sz="100"/>
          </a:p>
          <a:p>
            <a:r>
              <a:rPr lang="ru-RU"/>
              <a:t> </a:t>
            </a:r>
          </a:p>
          <a:p>
            <a:endParaRPr lang="ru-RU" sz="200"/>
          </a:p>
          <a:p>
            <a:r>
              <a:rPr lang="ru-RU"/>
              <a:t>ц</a:t>
            </a:r>
          </a:p>
          <a:p>
            <a:endParaRPr lang="ru-RU" sz="300"/>
          </a:p>
          <a:p>
            <a:r>
              <a:rPr lang="ru-RU"/>
              <a:t>е</a:t>
            </a:r>
          </a:p>
          <a:p>
            <a:endParaRPr lang="ru-RU" sz="300"/>
          </a:p>
          <a:p>
            <a:r>
              <a:rPr lang="ru-RU"/>
              <a:t>н</a:t>
            </a:r>
          </a:p>
          <a:p>
            <a:endParaRPr lang="ru-RU" sz="200"/>
          </a:p>
          <a:p>
            <a:r>
              <a:rPr lang="ru-RU"/>
              <a:t>а</a:t>
            </a:r>
          </a:p>
        </p:txBody>
      </p:sp>
      <p:sp>
        <p:nvSpPr>
          <p:cNvPr id="15518" name="TextBox 835"/>
          <p:cNvSpPr txBox="1">
            <a:spLocks noChangeArrowheads="1"/>
          </p:cNvSpPr>
          <p:nvPr/>
        </p:nvSpPr>
        <p:spPr bwMode="auto">
          <a:xfrm>
            <a:off x="3211513" y="3638550"/>
            <a:ext cx="3175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</a:t>
            </a:r>
          </a:p>
          <a:p>
            <a:endParaRPr lang="ru-RU" sz="200"/>
          </a:p>
          <a:p>
            <a:r>
              <a:rPr lang="ru-RU"/>
              <a:t>л</a:t>
            </a:r>
          </a:p>
          <a:p>
            <a:endParaRPr lang="ru-RU" sz="100"/>
          </a:p>
          <a:p>
            <a:endParaRPr lang="ru-RU" sz="300"/>
          </a:p>
          <a:p>
            <a:r>
              <a:rPr lang="ru-RU"/>
              <a:t>и</a:t>
            </a:r>
          </a:p>
          <a:p>
            <a:endParaRPr lang="ru-RU" sz="200"/>
          </a:p>
          <a:p>
            <a:r>
              <a:rPr lang="ru-RU"/>
              <a:t>с</a:t>
            </a:r>
          </a:p>
          <a:p>
            <a:r>
              <a:rPr lang="ru-RU"/>
              <a:t>ы</a:t>
            </a:r>
          </a:p>
        </p:txBody>
      </p:sp>
      <p:sp>
        <p:nvSpPr>
          <p:cNvPr id="15519" name="TextBox 829"/>
          <p:cNvSpPr txBox="1">
            <a:spLocks noChangeArrowheads="1"/>
          </p:cNvSpPr>
          <p:nvPr/>
        </p:nvSpPr>
        <p:spPr bwMode="auto">
          <a:xfrm>
            <a:off x="6869113" y="2667000"/>
            <a:ext cx="3698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  <a:p>
            <a:endParaRPr lang="ru-RU" sz="400"/>
          </a:p>
          <a:p>
            <a:endParaRPr lang="ru-RU"/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а</a:t>
            </a:r>
          </a:p>
          <a:p>
            <a:endParaRPr lang="ru-RU" sz="100"/>
          </a:p>
          <a:p>
            <a:r>
              <a:rPr lang="ru-RU"/>
              <a:t>н</a:t>
            </a:r>
          </a:p>
          <a:p>
            <a:endParaRPr lang="ru-RU" sz="200"/>
          </a:p>
          <a:p>
            <a:r>
              <a:rPr lang="ru-RU"/>
              <a:t>к</a:t>
            </a:r>
          </a:p>
          <a:p>
            <a:endParaRPr lang="ru-RU" sz="300"/>
          </a:p>
          <a:p>
            <a:endParaRPr lang="ru-RU" sz="200"/>
          </a:p>
          <a:p>
            <a:endParaRPr lang="ru-RU" sz="200"/>
          </a:p>
          <a:p>
            <a:endParaRPr lang="ru-RU"/>
          </a:p>
          <a:p>
            <a:r>
              <a:rPr lang="ru-RU"/>
              <a:t>т</a:t>
            </a:r>
          </a:p>
        </p:txBody>
      </p:sp>
      <p:sp>
        <p:nvSpPr>
          <p:cNvPr id="828" name="TextBox 827"/>
          <p:cNvSpPr txBox="1">
            <a:spLocks noChangeArrowheads="1"/>
          </p:cNvSpPr>
          <p:nvPr/>
        </p:nvSpPr>
        <p:spPr bwMode="auto">
          <a:xfrm>
            <a:off x="6584950" y="838200"/>
            <a:ext cx="342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  <a:p>
            <a:endParaRPr lang="ru-RU" sz="400"/>
          </a:p>
          <a:p>
            <a:endParaRPr lang="ru-RU"/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р</a:t>
            </a:r>
          </a:p>
          <a:p>
            <a:endParaRPr lang="ru-RU" sz="100"/>
          </a:p>
          <a:p>
            <a:endParaRPr lang="ru-RU" sz="100"/>
          </a:p>
          <a:p>
            <a:endParaRPr lang="ru-RU" sz="100"/>
          </a:p>
          <a:p>
            <a:r>
              <a:rPr lang="ru-RU"/>
              <a:t>м</a:t>
            </a:r>
          </a:p>
          <a:p>
            <a:endParaRPr lang="ru-RU" sz="2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r>
              <a:rPr lang="ru-RU"/>
              <a:t>н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1949668" y="58542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164" name="Стрелка вправо 163">
            <a:hlinkClick r:id="rId4" action="ppaction://hlinksldjump"/>
          </p:cNvPr>
          <p:cNvSpPr/>
          <p:nvPr/>
        </p:nvSpPr>
        <p:spPr>
          <a:xfrm>
            <a:off x="5486400" y="57912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5520" name="Picture 164" descr="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0"/>
            <a:ext cx="9144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1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9" dur="500"/>
                                        <p:tgtEl>
                                          <p:spTgt spid="1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1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 autoUpdateAnimBg="0"/>
      <p:bldP spid="800" grpId="1" animBg="1"/>
      <p:bldP spid="801" grpId="0" autoUpdateAnimBg="0"/>
      <p:bldP spid="801" grpId="1"/>
      <p:bldP spid="802" grpId="0" autoUpdateAnimBg="0"/>
      <p:bldP spid="802" grpId="1"/>
      <p:bldP spid="805" grpId="0" autoUpdateAnimBg="0"/>
      <p:bldP spid="805" grpId="1"/>
      <p:bldP spid="807" grpId="0" autoUpdateAnimBg="0"/>
      <p:bldP spid="807" grpId="1"/>
      <p:bldP spid="809" grpId="0" autoUpdateAnimBg="0"/>
      <p:bldP spid="809" grpId="1"/>
      <p:bldP spid="811" grpId="0" autoUpdateAnimBg="0"/>
      <p:bldP spid="811" grpId="1"/>
      <p:bldP spid="814" grpId="0" autoUpdateAnimBg="0"/>
      <p:bldP spid="814" grpId="1"/>
      <p:bldP spid="816" grpId="0" autoUpdateAnimBg="0"/>
      <p:bldP spid="816" grpId="1"/>
      <p:bldP spid="819" grpId="0" autoUpdateAnimBg="0"/>
      <p:bldP spid="819" grpId="1"/>
      <p:bldP spid="821" grpId="0" autoUpdateAnimBg="0"/>
      <p:bldP spid="821" grpId="1"/>
      <p:bldP spid="823" grpId="0" autoUpdateAnimBg="0"/>
      <p:bldP spid="823" grpId="1"/>
      <p:bldP spid="825" grpId="0" autoUpdateAnimBg="0"/>
      <p:bldP spid="825" grpId="1"/>
      <p:bldP spid="827" grpId="0" autoUpdateAnimBg="0"/>
      <p:bldP spid="827" grpId="1"/>
      <p:bldP spid="829" grpId="0" autoUpdateAnimBg="0"/>
      <p:bldP spid="829" grpId="1"/>
      <p:bldP spid="831" grpId="0" autoUpdateAnimBg="0"/>
      <p:bldP spid="831" grpId="1"/>
      <p:bldP spid="833" grpId="0" autoUpdateAnimBg="0"/>
      <p:bldP spid="833" grpId="1"/>
      <p:bldP spid="835" grpId="0" autoUpdateAnimBg="0"/>
      <p:bldP spid="835" grpId="1"/>
      <p:bldP spid="15503" grpId="0" autoUpdateAnimBg="0"/>
      <p:bldP spid="15504" grpId="0" autoUpdateAnimBg="0"/>
      <p:bldP spid="15505" grpId="0" autoUpdateAnimBg="0"/>
      <p:bldP spid="15507" grpId="0" autoUpdateAnimBg="0"/>
      <p:bldP spid="15508" grpId="0" autoUpdateAnimBg="0"/>
      <p:bldP spid="15509" grpId="0" autoUpdateAnimBg="0"/>
      <p:bldP spid="15510" grpId="0" autoUpdateAnimBg="0"/>
      <p:bldP spid="15511" grpId="0" autoUpdateAnimBg="0"/>
      <p:bldP spid="15512" grpId="0" autoUpdateAnimBg="0"/>
      <p:bldP spid="15513" grpId="0" autoUpdateAnimBg="0"/>
      <p:bldP spid="15514" grpId="0" autoUpdateAnimBg="0"/>
      <p:bldP spid="15515" grpId="0" autoUpdateAnimBg="0"/>
      <p:bldP spid="15516" grpId="0" autoUpdateAnimBg="0"/>
      <p:bldP spid="15517" grpId="0" autoUpdateAnimBg="0"/>
      <p:bldP spid="15518" grpId="0" autoUpdateAnimBg="0"/>
      <p:bldP spid="15519" grpId="0" autoUpdateAnimBg="0"/>
      <p:bldP spid="82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13" descr="b0c3f992-kopij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939800"/>
            <a:ext cx="26479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Группа 220"/>
          <p:cNvGrpSpPr>
            <a:grpSpLocks/>
          </p:cNvGrpSpPr>
          <p:nvPr/>
        </p:nvGrpSpPr>
        <p:grpSpPr bwMode="auto">
          <a:xfrm>
            <a:off x="22225" y="0"/>
            <a:ext cx="9121775" cy="6858000"/>
            <a:chOff x="7379" y="0"/>
            <a:chExt cx="9136621" cy="6864258"/>
          </a:xfrm>
        </p:grpSpPr>
        <p:pic>
          <p:nvPicPr>
            <p:cNvPr id="16595" name="Рисунок 212" descr="Занавес.gif"/>
            <p:cNvPicPr>
              <a:picLocks noChangeAspect="1"/>
            </p:cNvPicPr>
            <p:nvPr/>
          </p:nvPicPr>
          <p:blipFill>
            <a:blip r:embed="rId3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6" name="Рисунок 211" descr="Занавес.gif"/>
            <p:cNvPicPr>
              <a:picLocks noChangeAspect="1"/>
            </p:cNvPicPr>
            <p:nvPr/>
          </p:nvPicPr>
          <p:blipFill>
            <a:blip r:embed="rId3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597" name="Рисунок 213" descr="Сцена.gif"/>
            <p:cNvPicPr>
              <a:picLocks noChangeAspect="1"/>
            </p:cNvPicPr>
            <p:nvPr/>
          </p:nvPicPr>
          <p:blipFill>
            <a:blip r:embed="rId4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10 «Театральные профессии»</a:t>
            </a:r>
          </a:p>
        </p:txBody>
      </p:sp>
      <p:sp>
        <p:nvSpPr>
          <p:cNvPr id="205" name="AutoShape 7"/>
          <p:cNvSpPr>
            <a:spLocks noChangeArrowheads="1"/>
          </p:cNvSpPr>
          <p:nvPr/>
        </p:nvSpPr>
        <p:spPr bwMode="auto">
          <a:xfrm>
            <a:off x="1352550" y="56388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06" name="Прямоугольник 205"/>
          <p:cNvSpPr>
            <a:spLocks noChangeArrowheads="1"/>
          </p:cNvSpPr>
          <p:nvPr/>
        </p:nvSpPr>
        <p:spPr bwMode="auto">
          <a:xfrm>
            <a:off x="15049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Человек, занимающийся созданием световых эффектов, которыми сопровождается спектакль.</a:t>
            </a:r>
          </a:p>
        </p:txBody>
      </p:sp>
      <p:sp>
        <p:nvSpPr>
          <p:cNvPr id="203" name="Прямоугольник 202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Это работник театра, который отвечает за костюмы и за их подготовку к каждому спектаклю.</a:t>
            </a:r>
          </a:p>
        </p:txBody>
      </p:sp>
      <p:sp>
        <p:nvSpPr>
          <p:cNvPr id="209" name="Прямоугольник 208"/>
          <p:cNvSpPr>
            <a:spLocks noChangeArrowheads="1"/>
          </p:cNvSpPr>
          <p:nvPr/>
        </p:nvSpPr>
        <p:spPr bwMode="auto">
          <a:xfrm>
            <a:off x="1428750" y="59436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Актер, который играет с куклой.</a:t>
            </a:r>
          </a:p>
        </p:txBody>
      </p:sp>
      <p:sp>
        <p:nvSpPr>
          <p:cNvPr id="211" name="Прямоугольник 210"/>
          <p:cNvSpPr>
            <a:spLocks noChangeArrowheads="1"/>
          </p:cNvSpPr>
          <p:nvPr/>
        </p:nvSpPr>
        <p:spPr bwMode="auto">
          <a:xfrm>
            <a:off x="1428750" y="60198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Устанавливает и ремонтирует декорации.</a:t>
            </a:r>
          </a:p>
        </p:txBody>
      </p:sp>
      <p:sp>
        <p:nvSpPr>
          <p:cNvPr id="213" name="Прямоугольник 212"/>
          <p:cNvSpPr>
            <a:spLocks noChangeArrowheads="1"/>
          </p:cNvSpPr>
          <p:nvPr/>
        </p:nvSpPr>
        <p:spPr bwMode="auto">
          <a:xfrm>
            <a:off x="1428750" y="59436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Он может превратить красавицу в чудовище и наоборот</a:t>
            </a:r>
            <a:r>
              <a:rPr lang="ru-RU" sz="1600"/>
              <a:t>.</a:t>
            </a:r>
          </a:p>
        </p:txBody>
      </p:sp>
      <p:sp>
        <p:nvSpPr>
          <p:cNvPr id="215" name="Прямоугольник 214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Пожалуй, самый важный человек в театре. Он решает, какую пьесу будут ставить в театре.</a:t>
            </a:r>
          </a:p>
        </p:txBody>
      </p:sp>
      <p:sp>
        <p:nvSpPr>
          <p:cNvPr id="217" name="Прямоугольник 216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Работник, изготовляющий предметы, имитирующие подлинные вещи в сценической обстановке.</a:t>
            </a:r>
          </a:p>
        </p:txBody>
      </p:sp>
      <p:sp>
        <p:nvSpPr>
          <p:cNvPr id="218" name="Прямоугольник 217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Специалист, занимающийся проектированием и изготовлением декораций, а также художественным оформлением различных интерьеров.</a:t>
            </a:r>
          </a:p>
        </p:txBody>
      </p:sp>
      <p:sp>
        <p:nvSpPr>
          <p:cNvPr id="221" name="Прямоугольник 220"/>
          <p:cNvSpPr>
            <a:spLocks noChangeArrowheads="1"/>
          </p:cNvSpPr>
          <p:nvPr/>
        </p:nvSpPr>
        <p:spPr bwMode="auto">
          <a:xfrm>
            <a:off x="1428750" y="58674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Тоже что и вопрос 6, но другим словом. (Проверяет билеты, готовит зал к каждому спектаклю.) </a:t>
            </a:r>
          </a:p>
        </p:txBody>
      </p:sp>
      <p:sp>
        <p:nvSpPr>
          <p:cNvPr id="223" name="Прямоугольник 222"/>
          <p:cNvSpPr>
            <a:spLocks noChangeArrowheads="1"/>
          </p:cNvSpPr>
          <p:nvPr/>
        </p:nvSpPr>
        <p:spPr bwMode="auto">
          <a:xfrm>
            <a:off x="1504950" y="60198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У него можно приобрести билет в театр.</a:t>
            </a:r>
          </a:p>
        </p:txBody>
      </p:sp>
      <p:sp>
        <p:nvSpPr>
          <p:cNvPr id="224" name="Прямоугольник 223"/>
          <p:cNvSpPr>
            <a:spLocks noChangeArrowheads="1"/>
          </p:cNvSpPr>
          <p:nvPr/>
        </p:nvSpPr>
        <p:spPr bwMode="auto">
          <a:xfrm>
            <a:off x="1428750" y="60198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Это исполнитель ролей в театре.</a:t>
            </a:r>
          </a:p>
        </p:txBody>
      </p:sp>
      <p:sp>
        <p:nvSpPr>
          <p:cNvPr id="226" name="Прямоугольник 225"/>
          <p:cNvSpPr>
            <a:spLocks noChangeArrowheads="1"/>
          </p:cNvSpPr>
          <p:nvPr/>
        </p:nvSpPr>
        <p:spPr bwMode="auto">
          <a:xfrm>
            <a:off x="1428750" y="57912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Он создает внешний облик спектакля. Он должен хорошо уметь рисовать и иметь богатое воображение</a:t>
            </a:r>
            <a:r>
              <a:rPr lang="ru-RU" sz="1600"/>
              <a:t>.</a:t>
            </a:r>
          </a:p>
        </p:txBody>
      </p:sp>
      <p:sp>
        <p:nvSpPr>
          <p:cNvPr id="228" name="Прямоугольник 227"/>
          <p:cNvSpPr>
            <a:spLocks noChangeArrowheads="1"/>
          </p:cNvSpPr>
          <p:nvPr/>
        </p:nvSpPr>
        <p:spPr bwMode="auto">
          <a:xfrm>
            <a:off x="1428750" y="6019800"/>
            <a:ext cx="670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Проверяет билеты, готовит зал к каждому спектаклю.</a:t>
            </a:r>
          </a:p>
        </p:txBody>
      </p:sp>
      <p:sp>
        <p:nvSpPr>
          <p:cNvPr id="230" name="Прямоугольник 229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Он отвечает за хранение реквизита - предметов, используемых в спектаклях.</a:t>
            </a:r>
          </a:p>
        </p:txBody>
      </p:sp>
      <p:sp>
        <p:nvSpPr>
          <p:cNvPr id="232" name="Прямоугольник 231"/>
          <p:cNvSpPr>
            <a:spLocks noChangeArrowheads="1"/>
          </p:cNvSpPr>
          <p:nvPr/>
        </p:nvSpPr>
        <p:spPr bwMode="auto">
          <a:xfrm>
            <a:off x="1428750" y="59436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Делает парики.</a:t>
            </a:r>
          </a:p>
        </p:txBody>
      </p:sp>
      <p:sp>
        <p:nvSpPr>
          <p:cNvPr id="234" name="Прямоугольник 233"/>
          <p:cNvSpPr>
            <a:spLocks noChangeArrowheads="1"/>
          </p:cNvSpPr>
          <p:nvPr/>
        </p:nvSpPr>
        <p:spPr bwMode="auto">
          <a:xfrm>
            <a:off x="1428750" y="57912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Менеджер, импресарио, продюсер – все эти театральные профессии можно назвать словом.</a:t>
            </a:r>
          </a:p>
        </p:txBody>
      </p:sp>
      <p:sp>
        <p:nvSpPr>
          <p:cNvPr id="236" name="Прямоугольник 235"/>
          <p:cNvSpPr>
            <a:spLocks noChangeArrowheads="1"/>
          </p:cNvSpPr>
          <p:nvPr/>
        </p:nvSpPr>
        <p:spPr bwMode="auto">
          <a:xfrm>
            <a:off x="1428750" y="58674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Благодаря ему спектакль наполнен не только музыкой, но и различными шумовыми и звуковыми эффектами.</a:t>
            </a:r>
          </a:p>
        </p:txBody>
      </p:sp>
      <p:sp>
        <p:nvSpPr>
          <p:cNvPr id="238" name="Прямоугольник 237"/>
          <p:cNvSpPr>
            <a:spLocks noChangeArrowheads="1"/>
          </p:cNvSpPr>
          <p:nvPr/>
        </p:nvSpPr>
        <p:spPr bwMode="auto">
          <a:xfrm>
            <a:off x="1352550" y="5943600"/>
            <a:ext cx="678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Подсказывает актерам текст их роли, если они вдруг его забыли.</a:t>
            </a:r>
          </a:p>
        </p:txBody>
      </p:sp>
      <p:sp>
        <p:nvSpPr>
          <p:cNvPr id="240" name="Прямоугольник 239"/>
          <p:cNvSpPr>
            <a:spLocks noChangeArrowheads="1"/>
          </p:cNvSpPr>
          <p:nvPr/>
        </p:nvSpPr>
        <p:spPr bwMode="auto">
          <a:xfrm>
            <a:off x="1352550" y="5791200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Работник, осуществляющий обслуживание посетителей по приему, размещению и выдаче верхней одежды.</a:t>
            </a:r>
          </a:p>
        </p:txBody>
      </p:sp>
      <p:grpSp>
        <p:nvGrpSpPr>
          <p:cNvPr id="16409" name="Группа 202"/>
          <p:cNvGrpSpPr>
            <a:grpSpLocks/>
          </p:cNvGrpSpPr>
          <p:nvPr/>
        </p:nvGrpSpPr>
        <p:grpSpPr bwMode="auto">
          <a:xfrm>
            <a:off x="852488" y="800100"/>
            <a:ext cx="7967662" cy="4800600"/>
            <a:chOff x="55793" y="685800"/>
            <a:chExt cx="10461186" cy="5994939"/>
          </a:xfrm>
        </p:grpSpPr>
        <p:sp>
          <p:nvSpPr>
            <p:cNvPr id="197" name="AutoShape 6"/>
            <p:cNvSpPr>
              <a:spLocks noChangeArrowheads="1"/>
            </p:cNvSpPr>
            <p:nvPr/>
          </p:nvSpPr>
          <p:spPr bwMode="auto">
            <a:xfrm>
              <a:off x="8849525" y="328281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1" name="AutoShape 6"/>
            <p:cNvSpPr>
              <a:spLocks noChangeArrowheads="1"/>
            </p:cNvSpPr>
            <p:nvPr/>
          </p:nvSpPr>
          <p:spPr bwMode="auto">
            <a:xfrm>
              <a:off x="7830295" y="2666272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" name="AutoShape 6"/>
            <p:cNvSpPr>
              <a:spLocks noChangeArrowheads="1"/>
            </p:cNvSpPr>
            <p:nvPr/>
          </p:nvSpPr>
          <p:spPr bwMode="auto">
            <a:xfrm>
              <a:off x="5191550" y="1716676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" name="AutoShape 6"/>
            <p:cNvSpPr>
              <a:spLocks noChangeArrowheads="1"/>
            </p:cNvSpPr>
            <p:nvPr/>
          </p:nvSpPr>
          <p:spPr bwMode="auto">
            <a:xfrm>
              <a:off x="2515287" y="74725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2850861" y="74725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2175543" y="2012062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509033" y="2019992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850861" y="2012062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190606" y="200809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5527124" y="778976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3530349" y="200016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3190606" y="74725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latin typeface="Calibri" pitchFamily="34" charset="0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855974" y="1726589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5527124" y="109418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3865924" y="74725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3192689" y="137767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>
              <a:off x="3192689" y="169090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4528737" y="4198707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519456" y="263058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2850861" y="262860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7834464" y="3601990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auto">
            <a:xfrm>
              <a:off x="7834464" y="391323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7836547" y="3288762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7834464" y="422646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6531765" y="452977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3870093" y="200214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4201499" y="201007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4545412" y="200214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8220062" y="57807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5868952" y="579061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6212865" y="578863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6544271" y="5790618"/>
              <a:ext cx="327238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6877762" y="578863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>
              <a:off x="6871509" y="516019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1502309" y="3556392"/>
              <a:ext cx="327237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1502309" y="3867638"/>
              <a:ext cx="327237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3528265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auto">
            <a:xfrm>
              <a:off x="7209169" y="57807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>
              <a:off x="5531293" y="2031886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6869424" y="5475407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1502309" y="4178883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1502309" y="4502023"/>
              <a:ext cx="327237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4" name="AutoShape 6"/>
            <p:cNvSpPr>
              <a:spLocks noChangeArrowheads="1"/>
            </p:cNvSpPr>
            <p:nvPr/>
          </p:nvSpPr>
          <p:spPr bwMode="auto">
            <a:xfrm>
              <a:off x="3855502" y="3881515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auto">
            <a:xfrm>
              <a:off x="4188993" y="387755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4870565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4528737" y="3576217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>
              <a:off x="5208224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4849722" y="578863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auto">
            <a:xfrm>
              <a:off x="5191550" y="5780705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7546828" y="579061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4528737" y="5134425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>
              <a:off x="2850861" y="387160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4" name="AutoShape 6"/>
            <p:cNvSpPr>
              <a:spLocks noChangeArrowheads="1"/>
            </p:cNvSpPr>
            <p:nvPr/>
          </p:nvSpPr>
          <p:spPr bwMode="auto">
            <a:xfrm>
              <a:off x="5531293" y="1409396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5" name="AutoShape 6"/>
            <p:cNvSpPr>
              <a:spLocks noChangeArrowheads="1"/>
            </p:cNvSpPr>
            <p:nvPr/>
          </p:nvSpPr>
          <p:spPr bwMode="auto">
            <a:xfrm>
              <a:off x="5531293" y="1716676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>
              <a:off x="2515287" y="3875568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7884487" y="57807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auto">
            <a:xfrm>
              <a:off x="6198274" y="452383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9" name="AutoShape 6"/>
            <p:cNvSpPr>
              <a:spLocks noChangeArrowheads="1"/>
            </p:cNvSpPr>
            <p:nvPr/>
          </p:nvSpPr>
          <p:spPr bwMode="auto">
            <a:xfrm>
              <a:off x="3532434" y="264842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5873121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3190606" y="2945797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3190606" y="325704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auto">
            <a:xfrm>
              <a:off x="3863839" y="2650412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4" name="AutoShape 6"/>
            <p:cNvSpPr>
              <a:spLocks noChangeArrowheads="1"/>
            </p:cNvSpPr>
            <p:nvPr/>
          </p:nvSpPr>
          <p:spPr bwMode="auto">
            <a:xfrm>
              <a:off x="4197330" y="264842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auto">
            <a:xfrm>
              <a:off x="4528737" y="2640499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auto">
            <a:xfrm>
              <a:off x="5529209" y="3576217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7" name="AutoShape 6"/>
            <p:cNvSpPr>
              <a:spLocks noChangeArrowheads="1"/>
            </p:cNvSpPr>
            <p:nvPr/>
          </p:nvSpPr>
          <p:spPr bwMode="auto">
            <a:xfrm>
              <a:off x="4862228" y="264842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auto">
            <a:xfrm>
              <a:off x="5531293" y="57807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>
              <a:off x="5531293" y="4200690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>
              <a:off x="5195719" y="264446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1" name="AutoShape 6"/>
            <p:cNvSpPr>
              <a:spLocks noChangeArrowheads="1"/>
            </p:cNvSpPr>
            <p:nvPr/>
          </p:nvSpPr>
          <p:spPr bwMode="auto">
            <a:xfrm>
              <a:off x="3865924" y="451590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2" name="AutoShape 6"/>
            <p:cNvSpPr>
              <a:spLocks noChangeArrowheads="1"/>
            </p:cNvSpPr>
            <p:nvPr/>
          </p:nvSpPr>
          <p:spPr bwMode="auto">
            <a:xfrm>
              <a:off x="4528737" y="4504005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3" name="AutoShape 6"/>
            <p:cNvSpPr>
              <a:spLocks noChangeArrowheads="1"/>
            </p:cNvSpPr>
            <p:nvPr/>
          </p:nvSpPr>
          <p:spPr bwMode="auto">
            <a:xfrm>
              <a:off x="4528737" y="4819216"/>
              <a:ext cx="327237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auto">
            <a:xfrm>
              <a:off x="3190606" y="2325290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auto">
            <a:xfrm>
              <a:off x="5531293" y="452184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5529209" y="2343131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>
              <a:off x="5529209" y="265437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auto">
            <a:xfrm>
              <a:off x="5529209" y="2965621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9" name="AutoShape 6"/>
            <p:cNvSpPr>
              <a:spLocks noChangeArrowheads="1"/>
            </p:cNvSpPr>
            <p:nvPr/>
          </p:nvSpPr>
          <p:spPr bwMode="auto">
            <a:xfrm>
              <a:off x="1502309" y="4807321"/>
              <a:ext cx="327237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auto">
            <a:xfrm>
              <a:off x="5535462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1" name="AutoShape 6"/>
            <p:cNvSpPr>
              <a:spLocks noChangeArrowheads="1"/>
            </p:cNvSpPr>
            <p:nvPr/>
          </p:nvSpPr>
          <p:spPr bwMode="auto">
            <a:xfrm>
              <a:off x="1491887" y="293390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auto">
            <a:xfrm>
              <a:off x="178767" y="323920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auto">
            <a:xfrm>
              <a:off x="501837" y="324118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833243" y="323920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auto">
            <a:xfrm>
              <a:off x="3863839" y="4821198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6" name="AutoShape 6"/>
            <p:cNvSpPr>
              <a:spLocks noChangeArrowheads="1"/>
            </p:cNvSpPr>
            <p:nvPr/>
          </p:nvSpPr>
          <p:spPr bwMode="auto">
            <a:xfrm>
              <a:off x="3853418" y="5443688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7" name="AutoShape 6"/>
            <p:cNvSpPr>
              <a:spLocks noChangeArrowheads="1"/>
            </p:cNvSpPr>
            <p:nvPr/>
          </p:nvSpPr>
          <p:spPr bwMode="auto">
            <a:xfrm>
              <a:off x="2850861" y="325109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8" name="AutoShape 6"/>
            <p:cNvSpPr>
              <a:spLocks noChangeArrowheads="1"/>
            </p:cNvSpPr>
            <p:nvPr/>
          </p:nvSpPr>
          <p:spPr bwMode="auto">
            <a:xfrm>
              <a:off x="1164650" y="3241183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auto">
            <a:xfrm>
              <a:off x="1844137" y="45040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2175543" y="4502023"/>
              <a:ext cx="327238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1" name="AutoShape 6"/>
            <p:cNvSpPr>
              <a:spLocks noChangeArrowheads="1"/>
            </p:cNvSpPr>
            <p:nvPr/>
          </p:nvSpPr>
          <p:spPr bwMode="auto">
            <a:xfrm>
              <a:off x="2511118" y="449805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2" name="AutoShape 6"/>
            <p:cNvSpPr>
              <a:spLocks noChangeArrowheads="1"/>
            </p:cNvSpPr>
            <p:nvPr/>
          </p:nvSpPr>
          <p:spPr bwMode="auto">
            <a:xfrm>
              <a:off x="4530821" y="388151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3" name="AutoShape 6"/>
            <p:cNvSpPr>
              <a:spLocks noChangeArrowheads="1"/>
            </p:cNvSpPr>
            <p:nvPr/>
          </p:nvSpPr>
          <p:spPr bwMode="auto">
            <a:xfrm>
              <a:off x="3188521" y="3566305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4" name="AutoShape 6"/>
            <p:cNvSpPr>
              <a:spLocks noChangeArrowheads="1"/>
            </p:cNvSpPr>
            <p:nvPr/>
          </p:nvSpPr>
          <p:spPr bwMode="auto">
            <a:xfrm>
              <a:off x="3188521" y="3879533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5" name="AutoShape 6"/>
            <p:cNvSpPr>
              <a:spLocks noChangeArrowheads="1"/>
            </p:cNvSpPr>
            <p:nvPr/>
          </p:nvSpPr>
          <p:spPr bwMode="auto">
            <a:xfrm>
              <a:off x="3188521" y="4190778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3186437" y="4494094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7" name="AutoShape 6"/>
            <p:cNvSpPr>
              <a:spLocks noChangeArrowheads="1"/>
            </p:cNvSpPr>
            <p:nvPr/>
          </p:nvSpPr>
          <p:spPr bwMode="auto">
            <a:xfrm>
              <a:off x="5529209" y="484102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5529209" y="5154250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9" name="AutoShape 6"/>
            <p:cNvSpPr>
              <a:spLocks noChangeArrowheads="1"/>
            </p:cNvSpPr>
            <p:nvPr/>
          </p:nvSpPr>
          <p:spPr bwMode="auto">
            <a:xfrm>
              <a:off x="5531293" y="5467478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138497" y="709589"/>
              <a:ext cx="250118" cy="184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sz="600" dirty="0"/>
                <a:t>.</a:t>
              </a:r>
            </a:p>
          </p:txBody>
        </p:sp>
        <p:sp>
          <p:nvSpPr>
            <p:cNvPr id="101" name="AutoShape 6"/>
            <p:cNvSpPr>
              <a:spLocks noChangeArrowheads="1"/>
            </p:cNvSpPr>
            <p:nvPr/>
          </p:nvSpPr>
          <p:spPr bwMode="auto">
            <a:xfrm>
              <a:off x="3190606" y="1062466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2" name="AutoShape 6"/>
            <p:cNvSpPr>
              <a:spLocks noChangeArrowheads="1"/>
            </p:cNvSpPr>
            <p:nvPr/>
          </p:nvSpPr>
          <p:spPr bwMode="auto">
            <a:xfrm>
              <a:off x="3528265" y="755186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123435" y="1966465"/>
              <a:ext cx="256370" cy="214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68763" y="715537"/>
              <a:ext cx="25637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45364" y="3520708"/>
              <a:ext cx="300142" cy="2160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ru-RU" sz="800" b="1" dirty="0"/>
                <a:t>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83974" y="3778427"/>
              <a:ext cx="300142" cy="214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08" name="AutoShape 6"/>
            <p:cNvSpPr>
              <a:spLocks noChangeArrowheads="1"/>
            </p:cNvSpPr>
            <p:nvPr/>
          </p:nvSpPr>
          <p:spPr bwMode="auto">
            <a:xfrm>
              <a:off x="5866869" y="265239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448589" y="685800"/>
              <a:ext cx="256370" cy="2160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32912" y="3197569"/>
              <a:ext cx="25637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427274" y="2890288"/>
              <a:ext cx="256370" cy="2160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54841" y="2579044"/>
              <a:ext cx="25637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757540" y="4418760"/>
              <a:ext cx="30014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077384" y="4432637"/>
              <a:ext cx="300142" cy="2160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97897" y="3498902"/>
              <a:ext cx="300142" cy="214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8" name="AutoShape 6"/>
            <p:cNvSpPr>
              <a:spLocks noChangeArrowheads="1"/>
            </p:cNvSpPr>
            <p:nvPr/>
          </p:nvSpPr>
          <p:spPr bwMode="auto">
            <a:xfrm>
              <a:off x="3190606" y="264049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01782" y="1661167"/>
              <a:ext cx="256372" cy="2160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55" name="AutoShape 6"/>
            <p:cNvSpPr>
              <a:spLocks noChangeArrowheads="1"/>
            </p:cNvSpPr>
            <p:nvPr/>
          </p:nvSpPr>
          <p:spPr bwMode="auto">
            <a:xfrm>
              <a:off x="4201499" y="74725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6" name="AutoShape 6"/>
            <p:cNvSpPr>
              <a:spLocks noChangeArrowheads="1"/>
            </p:cNvSpPr>
            <p:nvPr/>
          </p:nvSpPr>
          <p:spPr bwMode="auto">
            <a:xfrm>
              <a:off x="6204528" y="1720641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7" name="AutoShape 6"/>
            <p:cNvSpPr>
              <a:spLocks noChangeArrowheads="1"/>
            </p:cNvSpPr>
            <p:nvPr/>
          </p:nvSpPr>
          <p:spPr bwMode="auto">
            <a:xfrm>
              <a:off x="5866869" y="1716676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8" name="AutoShape 6"/>
            <p:cNvSpPr>
              <a:spLocks noChangeArrowheads="1"/>
            </p:cNvSpPr>
            <p:nvPr/>
          </p:nvSpPr>
          <p:spPr bwMode="auto">
            <a:xfrm>
              <a:off x="1504393" y="324118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9" name="AutoShape 6"/>
            <p:cNvSpPr>
              <a:spLocks noChangeArrowheads="1"/>
            </p:cNvSpPr>
            <p:nvPr/>
          </p:nvSpPr>
          <p:spPr bwMode="auto">
            <a:xfrm>
              <a:off x="1844137" y="324316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0" name="AutoShape 6"/>
            <p:cNvSpPr>
              <a:spLocks noChangeArrowheads="1"/>
            </p:cNvSpPr>
            <p:nvPr/>
          </p:nvSpPr>
          <p:spPr bwMode="auto">
            <a:xfrm>
              <a:off x="2175543" y="3251095"/>
              <a:ext cx="327238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1" name="AutoShape 6"/>
            <p:cNvSpPr>
              <a:spLocks noChangeArrowheads="1"/>
            </p:cNvSpPr>
            <p:nvPr/>
          </p:nvSpPr>
          <p:spPr bwMode="auto">
            <a:xfrm>
              <a:off x="2509033" y="3253078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2" name="AutoShape 6"/>
            <p:cNvSpPr>
              <a:spLocks noChangeArrowheads="1"/>
            </p:cNvSpPr>
            <p:nvPr/>
          </p:nvSpPr>
          <p:spPr bwMode="auto">
            <a:xfrm>
              <a:off x="178767" y="450202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501837" y="4505988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4" name="AutoShape 6"/>
            <p:cNvSpPr>
              <a:spLocks noChangeArrowheads="1"/>
            </p:cNvSpPr>
            <p:nvPr/>
          </p:nvSpPr>
          <p:spPr bwMode="auto">
            <a:xfrm>
              <a:off x="833243" y="4502023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5" name="AutoShape 6"/>
            <p:cNvSpPr>
              <a:spLocks noChangeArrowheads="1"/>
            </p:cNvSpPr>
            <p:nvPr/>
          </p:nvSpPr>
          <p:spPr bwMode="auto">
            <a:xfrm>
              <a:off x="1164650" y="450400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5793" y="4406866"/>
              <a:ext cx="30014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739252" y="5697442"/>
              <a:ext cx="500236" cy="2696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68" name="AutoShape 6"/>
            <p:cNvSpPr>
              <a:spLocks noChangeArrowheads="1"/>
            </p:cNvSpPr>
            <p:nvPr/>
          </p:nvSpPr>
          <p:spPr bwMode="auto">
            <a:xfrm>
              <a:off x="6869424" y="6107811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9" name="AutoShape 6"/>
            <p:cNvSpPr>
              <a:spLocks noChangeArrowheads="1"/>
            </p:cNvSpPr>
            <p:nvPr/>
          </p:nvSpPr>
          <p:spPr bwMode="auto">
            <a:xfrm>
              <a:off x="6869424" y="4844987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0" name="AutoShape 6"/>
            <p:cNvSpPr>
              <a:spLocks noChangeArrowheads="1"/>
            </p:cNvSpPr>
            <p:nvPr/>
          </p:nvSpPr>
          <p:spPr bwMode="auto">
            <a:xfrm>
              <a:off x="6861087" y="422646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1" name="AutoShape 6"/>
            <p:cNvSpPr>
              <a:spLocks noChangeArrowheads="1"/>
            </p:cNvSpPr>
            <p:nvPr/>
          </p:nvSpPr>
          <p:spPr bwMode="auto">
            <a:xfrm>
              <a:off x="6867341" y="4535724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50619" y="4157076"/>
              <a:ext cx="300142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72" name="AutoShape 6"/>
            <p:cNvSpPr>
              <a:spLocks noChangeArrowheads="1"/>
            </p:cNvSpPr>
            <p:nvPr/>
          </p:nvSpPr>
          <p:spPr bwMode="auto">
            <a:xfrm>
              <a:off x="10191826" y="454563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3" name="AutoShape 6"/>
            <p:cNvSpPr>
              <a:spLocks noChangeArrowheads="1"/>
            </p:cNvSpPr>
            <p:nvPr/>
          </p:nvSpPr>
          <p:spPr bwMode="auto">
            <a:xfrm>
              <a:off x="7853222" y="454365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4" name="AutoShape 6"/>
            <p:cNvSpPr>
              <a:spLocks noChangeArrowheads="1"/>
            </p:cNvSpPr>
            <p:nvPr/>
          </p:nvSpPr>
          <p:spPr bwMode="auto">
            <a:xfrm>
              <a:off x="8184629" y="4539689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5" name="AutoShape 6"/>
            <p:cNvSpPr>
              <a:spLocks noChangeArrowheads="1"/>
            </p:cNvSpPr>
            <p:nvPr/>
          </p:nvSpPr>
          <p:spPr bwMode="auto">
            <a:xfrm>
              <a:off x="8518120" y="454365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6" name="AutoShape 6"/>
            <p:cNvSpPr>
              <a:spLocks noChangeArrowheads="1"/>
            </p:cNvSpPr>
            <p:nvPr/>
          </p:nvSpPr>
          <p:spPr bwMode="auto">
            <a:xfrm>
              <a:off x="8849525" y="4539689"/>
              <a:ext cx="327238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7" name="AutoShape 6"/>
            <p:cNvSpPr>
              <a:spLocks noChangeArrowheads="1"/>
            </p:cNvSpPr>
            <p:nvPr/>
          </p:nvSpPr>
          <p:spPr bwMode="auto">
            <a:xfrm>
              <a:off x="9180933" y="4545637"/>
              <a:ext cx="327237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8" name="AutoShape 6"/>
            <p:cNvSpPr>
              <a:spLocks noChangeArrowheads="1"/>
            </p:cNvSpPr>
            <p:nvPr/>
          </p:nvSpPr>
          <p:spPr bwMode="auto">
            <a:xfrm>
              <a:off x="7196663" y="454365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9" name="AutoShape 6"/>
            <p:cNvSpPr>
              <a:spLocks noChangeArrowheads="1"/>
            </p:cNvSpPr>
            <p:nvPr/>
          </p:nvSpPr>
          <p:spPr bwMode="auto">
            <a:xfrm>
              <a:off x="9520676" y="454365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0" name="AutoShape 6"/>
            <p:cNvSpPr>
              <a:spLocks noChangeArrowheads="1"/>
            </p:cNvSpPr>
            <p:nvPr/>
          </p:nvSpPr>
          <p:spPr bwMode="auto">
            <a:xfrm>
              <a:off x="9856251" y="454563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1" name="AutoShape 6"/>
            <p:cNvSpPr>
              <a:spLocks noChangeArrowheads="1"/>
            </p:cNvSpPr>
            <p:nvPr/>
          </p:nvSpPr>
          <p:spPr bwMode="auto">
            <a:xfrm>
              <a:off x="7523900" y="4543654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2" name="AutoShape 6"/>
            <p:cNvSpPr>
              <a:spLocks noChangeArrowheads="1"/>
            </p:cNvSpPr>
            <p:nvPr/>
          </p:nvSpPr>
          <p:spPr bwMode="auto">
            <a:xfrm>
              <a:off x="4201499" y="513046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3" name="AutoShape 6"/>
            <p:cNvSpPr>
              <a:spLocks noChangeArrowheads="1"/>
            </p:cNvSpPr>
            <p:nvPr/>
          </p:nvSpPr>
          <p:spPr bwMode="auto">
            <a:xfrm>
              <a:off x="2869621" y="513839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4" name="AutoShape 6"/>
            <p:cNvSpPr>
              <a:spLocks noChangeArrowheads="1"/>
            </p:cNvSpPr>
            <p:nvPr/>
          </p:nvSpPr>
          <p:spPr bwMode="auto">
            <a:xfrm>
              <a:off x="3203112" y="514235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5" name="AutoShape 6"/>
            <p:cNvSpPr>
              <a:spLocks noChangeArrowheads="1"/>
            </p:cNvSpPr>
            <p:nvPr/>
          </p:nvSpPr>
          <p:spPr bwMode="auto">
            <a:xfrm>
              <a:off x="3530349" y="5142355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6" name="AutoShape 6"/>
            <p:cNvSpPr>
              <a:spLocks noChangeArrowheads="1"/>
            </p:cNvSpPr>
            <p:nvPr/>
          </p:nvSpPr>
          <p:spPr bwMode="auto">
            <a:xfrm>
              <a:off x="3868008" y="513046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740393" y="5045216"/>
              <a:ext cx="300142" cy="214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87" name="AutoShape 6"/>
            <p:cNvSpPr>
              <a:spLocks noChangeArrowheads="1"/>
            </p:cNvSpPr>
            <p:nvPr/>
          </p:nvSpPr>
          <p:spPr bwMode="auto">
            <a:xfrm>
              <a:off x="3853418" y="5754934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8" name="AutoShape 6"/>
            <p:cNvSpPr>
              <a:spLocks noChangeArrowheads="1"/>
            </p:cNvSpPr>
            <p:nvPr/>
          </p:nvSpPr>
          <p:spPr bwMode="auto">
            <a:xfrm>
              <a:off x="3842996" y="6377424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9" name="AutoShape 6"/>
            <p:cNvSpPr>
              <a:spLocks noChangeArrowheads="1"/>
            </p:cNvSpPr>
            <p:nvPr/>
          </p:nvSpPr>
          <p:spPr bwMode="auto">
            <a:xfrm>
              <a:off x="3847165" y="606419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0" name="AutoShape 6"/>
            <p:cNvSpPr>
              <a:spLocks noChangeArrowheads="1"/>
            </p:cNvSpPr>
            <p:nvPr/>
          </p:nvSpPr>
          <p:spPr bwMode="auto">
            <a:xfrm>
              <a:off x="7838632" y="2971569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776103" y="2606798"/>
              <a:ext cx="256370" cy="2160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93" name="AutoShape 6"/>
            <p:cNvSpPr>
              <a:spLocks noChangeArrowheads="1"/>
            </p:cNvSpPr>
            <p:nvPr/>
          </p:nvSpPr>
          <p:spPr bwMode="auto">
            <a:xfrm>
              <a:off x="7849053" y="485688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4" name="AutoShape 6"/>
            <p:cNvSpPr>
              <a:spLocks noChangeArrowheads="1"/>
            </p:cNvSpPr>
            <p:nvPr/>
          </p:nvSpPr>
          <p:spPr bwMode="auto">
            <a:xfrm>
              <a:off x="8845357" y="4228445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5" name="AutoShape 6"/>
            <p:cNvSpPr>
              <a:spLocks noChangeArrowheads="1"/>
            </p:cNvSpPr>
            <p:nvPr/>
          </p:nvSpPr>
          <p:spPr bwMode="auto">
            <a:xfrm>
              <a:off x="8847442" y="3915217"/>
              <a:ext cx="325153" cy="30331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6" name="AutoShape 6"/>
            <p:cNvSpPr>
              <a:spLocks noChangeArrowheads="1"/>
            </p:cNvSpPr>
            <p:nvPr/>
          </p:nvSpPr>
          <p:spPr bwMode="auto">
            <a:xfrm>
              <a:off x="8849525" y="3596042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8741141" y="3189639"/>
              <a:ext cx="300142" cy="21410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99" name="AutoShape 6"/>
            <p:cNvSpPr>
              <a:spLocks noChangeArrowheads="1"/>
            </p:cNvSpPr>
            <p:nvPr/>
          </p:nvSpPr>
          <p:spPr bwMode="auto">
            <a:xfrm>
              <a:off x="8847442" y="4848952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0" name="AutoShape 6"/>
            <p:cNvSpPr>
              <a:spLocks noChangeArrowheads="1"/>
            </p:cNvSpPr>
            <p:nvPr/>
          </p:nvSpPr>
          <p:spPr bwMode="auto">
            <a:xfrm>
              <a:off x="8843273" y="5792600"/>
              <a:ext cx="325153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1" name="AutoShape 6"/>
            <p:cNvSpPr>
              <a:spLocks noChangeArrowheads="1"/>
            </p:cNvSpPr>
            <p:nvPr/>
          </p:nvSpPr>
          <p:spPr bwMode="auto">
            <a:xfrm>
              <a:off x="8843273" y="5479372"/>
              <a:ext cx="327237" cy="30331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2" name="AutoShape 6"/>
            <p:cNvSpPr>
              <a:spLocks noChangeArrowheads="1"/>
            </p:cNvSpPr>
            <p:nvPr/>
          </p:nvSpPr>
          <p:spPr bwMode="auto">
            <a:xfrm>
              <a:off x="8845357" y="5162180"/>
              <a:ext cx="325153" cy="30133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8" name="TextBox 203"/>
          <p:cNvSpPr txBox="1">
            <a:spLocks noChangeArrowheads="1"/>
          </p:cNvSpPr>
          <p:nvPr/>
        </p:nvSpPr>
        <p:spPr bwMode="auto">
          <a:xfrm>
            <a:off x="2743200" y="790575"/>
            <a:ext cx="2166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  а        с  и   р</a:t>
            </a:r>
          </a:p>
        </p:txBody>
      </p:sp>
      <p:sp>
        <p:nvSpPr>
          <p:cNvPr id="16410" name="TextBox 206"/>
          <p:cNvSpPr txBox="1">
            <a:spLocks noChangeArrowheads="1"/>
          </p:cNvSpPr>
          <p:nvPr/>
        </p:nvSpPr>
        <p:spPr bwMode="auto">
          <a:xfrm>
            <a:off x="3211513" y="811213"/>
            <a:ext cx="2984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с</a:t>
            </a:r>
          </a:p>
          <a:p>
            <a:r>
              <a:rPr lang="ru-RU" sz="1600"/>
              <a:t>в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о</a:t>
            </a:r>
          </a:p>
          <a:p>
            <a:endParaRPr lang="ru-RU" sz="200"/>
          </a:p>
          <a:p>
            <a:r>
              <a:rPr lang="ru-RU" sz="1600"/>
              <a:t>о</a:t>
            </a:r>
          </a:p>
          <a:p>
            <a:r>
              <a:rPr lang="ru-RU" sz="1600"/>
              <a:t>п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р</a:t>
            </a:r>
          </a:p>
          <a:p>
            <a:r>
              <a:rPr lang="ru-RU" sz="1600"/>
              <a:t>а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о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1" name="TextBox 207"/>
          <p:cNvSpPr txBox="1">
            <a:spLocks noChangeArrowheads="1"/>
          </p:cNvSpPr>
          <p:nvPr/>
        </p:nvSpPr>
        <p:spPr bwMode="auto">
          <a:xfrm>
            <a:off x="5005388" y="836613"/>
            <a:ext cx="3381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к</a:t>
            </a:r>
          </a:p>
          <a:p>
            <a:r>
              <a:rPr lang="ru-RU" sz="1600"/>
              <a:t>о</a:t>
            </a:r>
          </a:p>
          <a:p>
            <a:r>
              <a:rPr lang="ru-RU" sz="1600"/>
              <a:t>с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ю</a:t>
            </a:r>
          </a:p>
          <a:p>
            <a:endParaRPr lang="ru-RU" sz="200"/>
          </a:p>
          <a:p>
            <a:r>
              <a:rPr lang="ru-RU" sz="1600"/>
              <a:t>м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2" name="TextBox 209"/>
          <p:cNvSpPr txBox="1">
            <a:spLocks noChangeArrowheads="1"/>
          </p:cNvSpPr>
          <p:nvPr/>
        </p:nvSpPr>
        <p:spPr bwMode="auto">
          <a:xfrm>
            <a:off x="6740525" y="2343150"/>
            <a:ext cx="3048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к</a:t>
            </a:r>
          </a:p>
          <a:p>
            <a:r>
              <a:rPr lang="ru-RU" sz="1600"/>
              <a:t>у</a:t>
            </a:r>
          </a:p>
          <a:p>
            <a:r>
              <a:rPr lang="ru-RU" sz="1600"/>
              <a:t>к</a:t>
            </a:r>
          </a:p>
          <a:p>
            <a:r>
              <a:rPr lang="ru-RU" sz="1600"/>
              <a:t>л</a:t>
            </a:r>
          </a:p>
          <a:p>
            <a:r>
              <a:rPr lang="ru-RU" sz="1600"/>
              <a:t>о</a:t>
            </a:r>
          </a:p>
          <a:p>
            <a:endParaRPr lang="ru-RU" sz="200"/>
          </a:p>
          <a:p>
            <a:r>
              <a:rPr lang="ru-RU" sz="1600"/>
              <a:t>в</a:t>
            </a:r>
          </a:p>
          <a:p>
            <a:r>
              <a:rPr lang="ru-RU" sz="1600"/>
              <a:t>о</a:t>
            </a:r>
          </a:p>
          <a:p>
            <a:r>
              <a:rPr lang="ru-RU" sz="1600"/>
              <a:t>д</a:t>
            </a:r>
          </a:p>
        </p:txBody>
      </p:sp>
      <p:sp>
        <p:nvSpPr>
          <p:cNvPr id="16413" name="TextBox 211"/>
          <p:cNvSpPr txBox="1">
            <a:spLocks noChangeArrowheads="1"/>
          </p:cNvSpPr>
          <p:nvPr/>
        </p:nvSpPr>
        <p:spPr bwMode="auto">
          <a:xfrm>
            <a:off x="1939925" y="2552700"/>
            <a:ext cx="3270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х</a:t>
            </a:r>
          </a:p>
          <a:p>
            <a:r>
              <a:rPr lang="ru-RU" sz="1600"/>
              <a:t>а</a:t>
            </a:r>
          </a:p>
          <a:p>
            <a:r>
              <a:rPr lang="ru-RU" sz="1600"/>
              <a:t>н</a:t>
            </a:r>
          </a:p>
          <a:p>
            <a:endParaRPr lang="ru-RU" sz="200"/>
          </a:p>
          <a:p>
            <a:r>
              <a:rPr lang="ru-RU" sz="1600"/>
              <a:t>и</a:t>
            </a:r>
          </a:p>
          <a:p>
            <a:r>
              <a:rPr lang="ru-RU" sz="1600"/>
              <a:t>к</a:t>
            </a:r>
          </a:p>
        </p:txBody>
      </p:sp>
      <p:sp>
        <p:nvSpPr>
          <p:cNvPr id="16414" name="TextBox 213"/>
          <p:cNvSpPr txBox="1">
            <a:spLocks noChangeArrowheads="1"/>
          </p:cNvSpPr>
          <p:nvPr/>
        </p:nvSpPr>
        <p:spPr bwMode="auto">
          <a:xfrm>
            <a:off x="4249738" y="3070225"/>
            <a:ext cx="327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г</a:t>
            </a:r>
          </a:p>
          <a:p>
            <a:r>
              <a:rPr lang="ru-RU" sz="1600"/>
              <a:t>р</a:t>
            </a:r>
          </a:p>
          <a:p>
            <a:r>
              <a:rPr lang="ru-RU" sz="1600"/>
              <a:t>и</a:t>
            </a:r>
          </a:p>
          <a:p>
            <a:r>
              <a:rPr lang="ru-RU" sz="1600"/>
              <a:t>м</a:t>
            </a:r>
          </a:p>
          <a:p>
            <a:r>
              <a:rPr lang="ru-RU" sz="1600"/>
              <a:t>ё</a:t>
            </a:r>
          </a:p>
          <a:p>
            <a:endParaRPr lang="ru-RU" sz="200"/>
          </a:p>
          <a:p>
            <a:r>
              <a:rPr lang="ru-RU" sz="1600"/>
              <a:t>р</a:t>
            </a:r>
          </a:p>
        </p:txBody>
      </p:sp>
      <p:sp>
        <p:nvSpPr>
          <p:cNvPr id="16415" name="TextBox 215"/>
          <p:cNvSpPr txBox="1">
            <a:spLocks noChangeArrowheads="1"/>
          </p:cNvSpPr>
          <p:nvPr/>
        </p:nvSpPr>
        <p:spPr bwMode="auto">
          <a:xfrm>
            <a:off x="4991100" y="3059113"/>
            <a:ext cx="33178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ж</a:t>
            </a:r>
          </a:p>
          <a:p>
            <a:r>
              <a:rPr lang="ru-RU" sz="1600"/>
              <a:t>и</a:t>
            </a:r>
          </a:p>
          <a:p>
            <a:r>
              <a:rPr lang="ru-RU" sz="1600"/>
              <a:t>с</a:t>
            </a:r>
          </a:p>
          <a:p>
            <a:endParaRPr lang="ru-RU" sz="200"/>
          </a:p>
          <a:p>
            <a:r>
              <a:rPr lang="ru-RU" sz="1600"/>
              <a:t>с</a:t>
            </a:r>
          </a:p>
          <a:p>
            <a:r>
              <a:rPr lang="ru-RU" sz="1600"/>
              <a:t>ё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6" name="TextBox 218"/>
          <p:cNvSpPr txBox="1">
            <a:spLocks noChangeArrowheads="1"/>
          </p:cNvSpPr>
          <p:nvPr/>
        </p:nvSpPr>
        <p:spPr bwMode="auto">
          <a:xfrm>
            <a:off x="6029325" y="3582988"/>
            <a:ext cx="3524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б</a:t>
            </a:r>
          </a:p>
          <a:p>
            <a:r>
              <a:rPr lang="ru-RU" sz="1600"/>
              <a:t>у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а</a:t>
            </a:r>
          </a:p>
          <a:p>
            <a:r>
              <a:rPr lang="ru-RU" sz="1600"/>
              <a:t>ф</a:t>
            </a:r>
          </a:p>
          <a:p>
            <a:endParaRPr lang="ru-RU" sz="200"/>
          </a:p>
          <a:p>
            <a:r>
              <a:rPr lang="ru-RU" sz="1600"/>
              <a:t>о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7" name="TextBox 219"/>
          <p:cNvSpPr txBox="1">
            <a:spLocks noChangeArrowheads="1"/>
          </p:cNvSpPr>
          <p:nvPr/>
        </p:nvSpPr>
        <p:spPr bwMode="auto">
          <a:xfrm>
            <a:off x="7543800" y="2833688"/>
            <a:ext cx="3048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д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к</a:t>
            </a:r>
          </a:p>
          <a:p>
            <a:r>
              <a:rPr lang="ru-RU" sz="1600"/>
              <a:t>о</a:t>
            </a:r>
          </a:p>
          <a:p>
            <a:r>
              <a:rPr lang="ru-RU" sz="1600"/>
              <a:t>р</a:t>
            </a:r>
          </a:p>
          <a:p>
            <a:endParaRPr lang="ru-RU" sz="200"/>
          </a:p>
          <a:p>
            <a:r>
              <a:rPr lang="ru-RU" sz="1600"/>
              <a:t>а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о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8" name="TextBox 221"/>
          <p:cNvSpPr txBox="1">
            <a:spLocks noChangeArrowheads="1"/>
          </p:cNvSpPr>
          <p:nvPr/>
        </p:nvSpPr>
        <p:spPr bwMode="auto">
          <a:xfrm>
            <a:off x="3733800" y="3819525"/>
            <a:ext cx="304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б</a:t>
            </a:r>
          </a:p>
          <a:p>
            <a:r>
              <a:rPr lang="ru-RU" sz="1600"/>
              <a:t>и</a:t>
            </a:r>
          </a:p>
          <a:p>
            <a:r>
              <a:rPr lang="ru-RU" sz="1600"/>
              <a:t>л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т</a:t>
            </a:r>
          </a:p>
          <a:p>
            <a:endParaRPr lang="ru-RU" sz="200"/>
          </a:p>
          <a:p>
            <a:r>
              <a:rPr lang="ru-RU" sz="1600"/>
              <a:t>ё</a:t>
            </a:r>
          </a:p>
          <a:p>
            <a:r>
              <a:rPr lang="ru-RU" sz="1600"/>
              <a:t>р</a:t>
            </a:r>
          </a:p>
        </p:txBody>
      </p:sp>
      <p:sp>
        <p:nvSpPr>
          <p:cNvPr id="16419" name="TextBox 224"/>
          <p:cNvSpPr txBox="1">
            <a:spLocks noChangeArrowheads="1"/>
          </p:cNvSpPr>
          <p:nvPr/>
        </p:nvSpPr>
        <p:spPr bwMode="auto">
          <a:xfrm>
            <a:off x="4530725" y="1557338"/>
            <a:ext cx="1412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  к        ё  р</a:t>
            </a:r>
          </a:p>
        </p:txBody>
      </p:sp>
      <p:sp>
        <p:nvSpPr>
          <p:cNvPr id="16420" name="TextBox 226"/>
          <p:cNvSpPr txBox="1">
            <a:spLocks noChangeArrowheads="1"/>
          </p:cNvSpPr>
          <p:nvPr/>
        </p:nvSpPr>
        <p:spPr bwMode="auto">
          <a:xfrm>
            <a:off x="2497138" y="1798638"/>
            <a:ext cx="2166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х  у   д       ж  н  и   к</a:t>
            </a:r>
          </a:p>
        </p:txBody>
      </p:sp>
      <p:sp>
        <p:nvSpPr>
          <p:cNvPr id="16421" name="TextBox 228"/>
          <p:cNvSpPr txBox="1">
            <a:spLocks noChangeArrowheads="1"/>
          </p:cNvSpPr>
          <p:nvPr/>
        </p:nvSpPr>
        <p:spPr bwMode="auto">
          <a:xfrm>
            <a:off x="2743200" y="232251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  а        е  л  ь   д  и   н       р </a:t>
            </a:r>
          </a:p>
        </p:txBody>
      </p:sp>
      <p:sp>
        <p:nvSpPr>
          <p:cNvPr id="16422" name="TextBox 230"/>
          <p:cNvSpPr txBox="1">
            <a:spLocks noChangeArrowheads="1"/>
          </p:cNvSpPr>
          <p:nvPr/>
        </p:nvSpPr>
        <p:spPr bwMode="auto">
          <a:xfrm>
            <a:off x="957263" y="2779713"/>
            <a:ext cx="297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  е   к  в        з  и   т   о </a:t>
            </a:r>
          </a:p>
        </p:txBody>
      </p:sp>
      <p:sp>
        <p:nvSpPr>
          <p:cNvPr id="16423" name="TextBox 232"/>
          <p:cNvSpPr txBox="1">
            <a:spLocks noChangeArrowheads="1"/>
          </p:cNvSpPr>
          <p:nvPr/>
        </p:nvSpPr>
        <p:spPr bwMode="auto">
          <a:xfrm>
            <a:off x="933450" y="379095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  о   с   т       ж  ё   р </a:t>
            </a:r>
          </a:p>
        </p:txBody>
      </p:sp>
      <p:sp>
        <p:nvSpPr>
          <p:cNvPr id="16424" name="TextBox 234"/>
          <p:cNvSpPr txBox="1">
            <a:spLocks noChangeArrowheads="1"/>
          </p:cNvSpPr>
          <p:nvPr/>
        </p:nvSpPr>
        <p:spPr bwMode="auto">
          <a:xfrm>
            <a:off x="2741613" y="3294063"/>
            <a:ext cx="297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  н       р  е   п       е   н      р</a:t>
            </a:r>
          </a:p>
        </p:txBody>
      </p:sp>
      <p:sp>
        <p:nvSpPr>
          <p:cNvPr id="16425" name="TextBox 236"/>
          <p:cNvSpPr txBox="1">
            <a:spLocks noChangeArrowheads="1"/>
          </p:cNvSpPr>
          <p:nvPr/>
        </p:nvSpPr>
        <p:spPr bwMode="auto">
          <a:xfrm>
            <a:off x="5538788" y="3835400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з   в       к  о       п   е       а   т  о  р</a:t>
            </a:r>
          </a:p>
        </p:txBody>
      </p:sp>
      <p:sp>
        <p:nvSpPr>
          <p:cNvPr id="16426" name="TextBox 238"/>
          <p:cNvSpPr txBox="1">
            <a:spLocks noChangeArrowheads="1"/>
          </p:cNvSpPr>
          <p:nvPr/>
        </p:nvSpPr>
        <p:spPr bwMode="auto">
          <a:xfrm>
            <a:off x="2971800" y="4306888"/>
            <a:ext cx="1676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   у  ф       ё   </a:t>
            </a:r>
          </a:p>
        </p:txBody>
      </p:sp>
      <p:sp>
        <p:nvSpPr>
          <p:cNvPr id="16427" name="TextBox 240"/>
          <p:cNvSpPr txBox="1">
            <a:spLocks noChangeArrowheads="1"/>
          </p:cNvSpPr>
          <p:nvPr/>
        </p:nvSpPr>
        <p:spPr bwMode="auto">
          <a:xfrm>
            <a:off x="4551363" y="4826000"/>
            <a:ext cx="2916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  а       д   е   р      б  щ  и   к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2006818" y="59304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212" name="Стрелка вправо 211">
            <a:hlinkClick r:id="rId5" action="ppaction://hlinksldjump"/>
          </p:cNvPr>
          <p:cNvSpPr/>
          <p:nvPr/>
        </p:nvSpPr>
        <p:spPr>
          <a:xfrm>
            <a:off x="5543550" y="58674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6431" name="Рисунок 213" descr="b0c3f992-kopij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9338" y="4311650"/>
            <a:ext cx="15033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5" grpId="1" animBg="1"/>
      <p:bldP spid="206" grpId="0"/>
      <p:bldP spid="203" grpId="0"/>
      <p:bldP spid="203" grpId="1"/>
      <p:bldP spid="209" grpId="0"/>
      <p:bldP spid="211" grpId="0"/>
      <p:bldP spid="213" grpId="0"/>
      <p:bldP spid="215" grpId="0"/>
      <p:bldP spid="217" grpId="0"/>
      <p:bldP spid="218" grpId="0"/>
      <p:bldP spid="221" grpId="0"/>
      <p:bldP spid="223" grpId="0"/>
      <p:bldP spid="224" grpId="0"/>
      <p:bldP spid="226" grpId="0"/>
      <p:bldP spid="228" grpId="0"/>
      <p:bldP spid="230" grpId="0"/>
      <p:bldP spid="232" grpId="0"/>
      <p:bldP spid="234" grpId="0"/>
      <p:bldP spid="236" grpId="0"/>
      <p:bldP spid="238" grpId="0"/>
      <p:bldP spid="240" grpId="0"/>
      <p:bldP spid="18" grpId="0"/>
      <p:bldP spid="16410" grpId="0"/>
      <p:bldP spid="16411" grpId="0"/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/>
      <p:bldP spid="16423" grpId="0"/>
      <p:bldP spid="16424" grpId="0"/>
      <p:bldP spid="16425" grpId="0"/>
      <p:bldP spid="16426" grpId="0"/>
      <p:bldP spid="164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07"/>
          <p:cNvGrpSpPr>
            <a:grpSpLocks/>
          </p:cNvGrpSpPr>
          <p:nvPr/>
        </p:nvGrpSpPr>
        <p:grpSpPr bwMode="auto">
          <a:xfrm>
            <a:off x="22225" y="15875"/>
            <a:ext cx="9121775" cy="6864350"/>
            <a:chOff x="22225" y="15875"/>
            <a:chExt cx="9137650" cy="6864350"/>
          </a:xfrm>
        </p:grpSpPr>
        <p:pic>
          <p:nvPicPr>
            <p:cNvPr id="17613" name="Рисунок 213" descr="Сцена.gif"/>
            <p:cNvPicPr>
              <a:picLocks noChangeAspect="1"/>
            </p:cNvPicPr>
            <p:nvPr/>
          </p:nvPicPr>
          <p:blipFill>
            <a:blip r:embed="rId2"/>
            <a:srcRect l="15433" t="77383" r="11024"/>
            <a:stretch>
              <a:fillRect/>
            </a:stretch>
          </p:blipFill>
          <p:spPr bwMode="auto">
            <a:xfrm>
              <a:off x="989492" y="5959555"/>
              <a:ext cx="7377236" cy="92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4" name="Рисунок 212" descr="Занавес.gif"/>
            <p:cNvPicPr>
              <a:picLocks noChangeAspect="1"/>
            </p:cNvPicPr>
            <p:nvPr/>
          </p:nvPicPr>
          <p:blipFill>
            <a:blip r:embed="rId3"/>
            <a:srcRect l="36850"/>
            <a:stretch>
              <a:fillRect/>
            </a:stretch>
          </p:blipFill>
          <p:spPr bwMode="auto">
            <a:xfrm>
              <a:off x="5370402" y="15875"/>
              <a:ext cx="3789473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615" name="Рисунок 211" descr="Занавес.gif"/>
            <p:cNvPicPr>
              <a:picLocks noChangeAspect="1"/>
            </p:cNvPicPr>
            <p:nvPr/>
          </p:nvPicPr>
          <p:blipFill>
            <a:blip r:embed="rId3"/>
            <a:srcRect r="25827"/>
            <a:stretch>
              <a:fillRect/>
            </a:stretch>
          </p:blipFill>
          <p:spPr bwMode="auto">
            <a:xfrm>
              <a:off x="22225" y="15875"/>
              <a:ext cx="4606810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" name="AutoShape 7"/>
          <p:cNvSpPr>
            <a:spLocks noChangeArrowheads="1"/>
          </p:cNvSpPr>
          <p:nvPr/>
        </p:nvSpPr>
        <p:spPr bwMode="auto">
          <a:xfrm>
            <a:off x="1352550" y="56388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1428750" y="5799138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Одобрение, выражаемое публикой рукоплесканием при различного рода зрелищах и представлениях, даваемых на сценических площадках</a:t>
            </a:r>
          </a:p>
        </p:txBody>
      </p:sp>
      <p:grpSp>
        <p:nvGrpSpPr>
          <p:cNvPr id="17413" name="Группа 270"/>
          <p:cNvGrpSpPr>
            <a:grpSpLocks/>
          </p:cNvGrpSpPr>
          <p:nvPr/>
        </p:nvGrpSpPr>
        <p:grpSpPr bwMode="auto">
          <a:xfrm>
            <a:off x="1295400" y="947738"/>
            <a:ext cx="6904038" cy="4545012"/>
            <a:chOff x="259385" y="182954"/>
            <a:chExt cx="8749837" cy="5684446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6029569" y="3057938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>
              <a:off x="5349540" y="1471534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6355500" y="1475505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" name="AutoShape 6"/>
            <p:cNvSpPr>
              <a:spLocks noChangeArrowheads="1"/>
            </p:cNvSpPr>
            <p:nvPr/>
          </p:nvSpPr>
          <p:spPr bwMode="auto">
            <a:xfrm>
              <a:off x="5683519" y="1479476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>
              <a:off x="6025545" y="148344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>
              <a:off x="7021446" y="1485433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>
              <a:off x="7353412" y="148344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7685379" y="1485433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5689555" y="2114831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6021521" y="211086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6355500" y="2114831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>
              <a:off x="6687467" y="211086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/>
          </p:nvSpPr>
          <p:spPr bwMode="auto">
            <a:xfrm>
              <a:off x="7019433" y="2114831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6695515" y="2730332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7351401" y="211086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7685379" y="2114831"/>
              <a:ext cx="323918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59" name="AutoShape 6"/>
            <p:cNvSpPr>
              <a:spLocks noChangeArrowheads="1"/>
            </p:cNvSpPr>
            <p:nvPr/>
          </p:nvSpPr>
          <p:spPr bwMode="auto">
            <a:xfrm>
              <a:off x="6029569" y="2426553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0" name="AutoShape 6"/>
            <p:cNvSpPr>
              <a:spLocks noChangeArrowheads="1"/>
            </p:cNvSpPr>
            <p:nvPr/>
          </p:nvSpPr>
          <p:spPr bwMode="auto">
            <a:xfrm>
              <a:off x="6027558" y="336965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1" name="AutoShape 6"/>
            <p:cNvSpPr>
              <a:spLocks noChangeArrowheads="1"/>
            </p:cNvSpPr>
            <p:nvPr/>
          </p:nvSpPr>
          <p:spPr bwMode="auto">
            <a:xfrm>
              <a:off x="4345593" y="2746216"/>
              <a:ext cx="323918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2" name="AutoShape 6"/>
            <p:cNvSpPr>
              <a:spLocks noChangeArrowheads="1"/>
            </p:cNvSpPr>
            <p:nvPr/>
          </p:nvSpPr>
          <p:spPr bwMode="auto">
            <a:xfrm>
              <a:off x="4345593" y="3057938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auto">
            <a:xfrm>
              <a:off x="4345593" y="3369659"/>
              <a:ext cx="323918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6" name="AutoShape 6"/>
            <p:cNvSpPr>
              <a:spLocks noChangeArrowheads="1"/>
            </p:cNvSpPr>
            <p:nvPr/>
          </p:nvSpPr>
          <p:spPr bwMode="auto">
            <a:xfrm>
              <a:off x="6023534" y="1795169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69" name="AutoShape 6"/>
            <p:cNvSpPr>
              <a:spLocks noChangeArrowheads="1"/>
            </p:cNvSpPr>
            <p:nvPr/>
          </p:nvSpPr>
          <p:spPr bwMode="auto">
            <a:xfrm>
              <a:off x="4347605" y="4620515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0" name="AutoShape 6"/>
            <p:cNvSpPr>
              <a:spLocks noChangeArrowheads="1"/>
            </p:cNvSpPr>
            <p:nvPr/>
          </p:nvSpPr>
          <p:spPr bwMode="auto">
            <a:xfrm>
              <a:off x="4347605" y="4942163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3" name="AutoShape 6"/>
            <p:cNvSpPr>
              <a:spLocks noChangeArrowheads="1"/>
            </p:cNvSpPr>
            <p:nvPr/>
          </p:nvSpPr>
          <p:spPr bwMode="auto">
            <a:xfrm>
              <a:off x="6695515" y="3049996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auto">
            <a:xfrm>
              <a:off x="6685455" y="2416625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5" name="AutoShape 6"/>
            <p:cNvSpPr>
              <a:spLocks noChangeArrowheads="1"/>
            </p:cNvSpPr>
            <p:nvPr/>
          </p:nvSpPr>
          <p:spPr bwMode="auto">
            <a:xfrm>
              <a:off x="6695515" y="336171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6695515" y="3673439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0" name="AutoShape 6"/>
            <p:cNvSpPr>
              <a:spLocks noChangeArrowheads="1"/>
            </p:cNvSpPr>
            <p:nvPr/>
          </p:nvSpPr>
          <p:spPr bwMode="auto">
            <a:xfrm>
              <a:off x="3029798" y="5563621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2" name="AutoShape 6"/>
            <p:cNvSpPr>
              <a:spLocks noChangeArrowheads="1"/>
            </p:cNvSpPr>
            <p:nvPr/>
          </p:nvSpPr>
          <p:spPr bwMode="auto">
            <a:xfrm>
              <a:off x="3357740" y="5563621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auto">
            <a:xfrm>
              <a:off x="3689708" y="5559650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4023686" y="5563621"/>
              <a:ext cx="323918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5" name="AutoShape 6"/>
            <p:cNvSpPr>
              <a:spLocks noChangeArrowheads="1"/>
            </p:cNvSpPr>
            <p:nvPr/>
          </p:nvSpPr>
          <p:spPr bwMode="auto">
            <a:xfrm>
              <a:off x="4355652" y="5559650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auto">
            <a:xfrm>
              <a:off x="4685607" y="5551708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5019586" y="5553693"/>
              <a:ext cx="323920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1" name="AutoShape 6"/>
            <p:cNvSpPr>
              <a:spLocks noChangeArrowheads="1"/>
            </p:cNvSpPr>
            <p:nvPr/>
          </p:nvSpPr>
          <p:spPr bwMode="auto">
            <a:xfrm>
              <a:off x="5351553" y="5551708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4" name="AutoShape 6"/>
            <p:cNvSpPr>
              <a:spLocks noChangeArrowheads="1"/>
            </p:cNvSpPr>
            <p:nvPr/>
          </p:nvSpPr>
          <p:spPr bwMode="auto">
            <a:xfrm>
              <a:off x="4343581" y="3679394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5" name="AutoShape 6"/>
            <p:cNvSpPr>
              <a:spLocks noChangeArrowheads="1"/>
            </p:cNvSpPr>
            <p:nvPr/>
          </p:nvSpPr>
          <p:spPr bwMode="auto">
            <a:xfrm>
              <a:off x="4343581" y="3991116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6" name="AutoShape 6"/>
            <p:cNvSpPr>
              <a:spLocks noChangeArrowheads="1"/>
            </p:cNvSpPr>
            <p:nvPr/>
          </p:nvSpPr>
          <p:spPr bwMode="auto">
            <a:xfrm>
              <a:off x="4343581" y="430283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7" name="AutoShape 6"/>
            <p:cNvSpPr>
              <a:spLocks noChangeArrowheads="1"/>
            </p:cNvSpPr>
            <p:nvPr/>
          </p:nvSpPr>
          <p:spPr bwMode="auto">
            <a:xfrm>
              <a:off x="4345593" y="525189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6695515" y="3981188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99" name="AutoShape 6"/>
            <p:cNvSpPr>
              <a:spLocks noChangeArrowheads="1"/>
            </p:cNvSpPr>
            <p:nvPr/>
          </p:nvSpPr>
          <p:spPr bwMode="auto">
            <a:xfrm>
              <a:off x="6695515" y="4292910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605055" y="2033427"/>
              <a:ext cx="257526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910867" y="1406013"/>
              <a:ext cx="299775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240974" y="2660841"/>
              <a:ext cx="301788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929202" y="5484202"/>
              <a:ext cx="299775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58" name="AutoShape 6"/>
            <p:cNvSpPr>
              <a:spLocks noChangeArrowheads="1"/>
            </p:cNvSpPr>
            <p:nvPr/>
          </p:nvSpPr>
          <p:spPr bwMode="auto">
            <a:xfrm>
              <a:off x="3329574" y="4932237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9" name="AutoShape 6"/>
            <p:cNvSpPr>
              <a:spLocks noChangeArrowheads="1"/>
            </p:cNvSpPr>
            <p:nvPr/>
          </p:nvSpPr>
          <p:spPr bwMode="auto">
            <a:xfrm>
              <a:off x="3669589" y="4938193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0" name="AutoShape 6"/>
            <p:cNvSpPr>
              <a:spLocks noChangeArrowheads="1"/>
            </p:cNvSpPr>
            <p:nvPr/>
          </p:nvSpPr>
          <p:spPr bwMode="auto">
            <a:xfrm>
              <a:off x="4009602" y="4932237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253121" y="4872672"/>
              <a:ext cx="299777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64" name="AutoShape 6"/>
            <p:cNvSpPr>
              <a:spLocks noChangeArrowheads="1"/>
            </p:cNvSpPr>
            <p:nvPr/>
          </p:nvSpPr>
          <p:spPr bwMode="auto">
            <a:xfrm>
              <a:off x="4685607" y="4942163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5" name="AutoShape 6"/>
            <p:cNvSpPr>
              <a:spLocks noChangeArrowheads="1"/>
            </p:cNvSpPr>
            <p:nvPr/>
          </p:nvSpPr>
          <p:spPr bwMode="auto">
            <a:xfrm>
              <a:off x="4015639" y="3675423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6" name="AutoShape 6"/>
            <p:cNvSpPr>
              <a:spLocks noChangeArrowheads="1"/>
            </p:cNvSpPr>
            <p:nvPr/>
          </p:nvSpPr>
          <p:spPr bwMode="auto">
            <a:xfrm>
              <a:off x="2997608" y="3673439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7" name="AutoShape 6"/>
            <p:cNvSpPr>
              <a:spLocks noChangeArrowheads="1"/>
            </p:cNvSpPr>
            <p:nvPr/>
          </p:nvSpPr>
          <p:spPr bwMode="auto">
            <a:xfrm>
              <a:off x="3337621" y="3679394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8" name="AutoShape 6"/>
            <p:cNvSpPr>
              <a:spLocks noChangeArrowheads="1"/>
            </p:cNvSpPr>
            <p:nvPr/>
          </p:nvSpPr>
          <p:spPr bwMode="auto">
            <a:xfrm>
              <a:off x="3677636" y="3673439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901035" y="3601961"/>
              <a:ext cx="299775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70" name="AutoShape 6"/>
            <p:cNvSpPr>
              <a:spLocks noChangeArrowheads="1"/>
            </p:cNvSpPr>
            <p:nvPr/>
          </p:nvSpPr>
          <p:spPr bwMode="auto">
            <a:xfrm>
              <a:off x="3329574" y="3997072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1" name="AutoShape 6"/>
            <p:cNvSpPr>
              <a:spLocks noChangeArrowheads="1"/>
            </p:cNvSpPr>
            <p:nvPr/>
          </p:nvSpPr>
          <p:spPr bwMode="auto">
            <a:xfrm>
              <a:off x="3329574" y="4308794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2" name="AutoShape 6"/>
            <p:cNvSpPr>
              <a:spLocks noChangeArrowheads="1"/>
            </p:cNvSpPr>
            <p:nvPr/>
          </p:nvSpPr>
          <p:spPr bwMode="auto">
            <a:xfrm>
              <a:off x="5013551" y="3689322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3" name="AutoShape 6"/>
            <p:cNvSpPr>
              <a:spLocks noChangeArrowheads="1"/>
            </p:cNvSpPr>
            <p:nvPr/>
          </p:nvSpPr>
          <p:spPr bwMode="auto">
            <a:xfrm>
              <a:off x="4677559" y="3685351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4" name="AutoShape 6"/>
            <p:cNvSpPr>
              <a:spLocks noChangeArrowheads="1"/>
            </p:cNvSpPr>
            <p:nvPr/>
          </p:nvSpPr>
          <p:spPr bwMode="auto">
            <a:xfrm>
              <a:off x="4017650" y="3053967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5" name="AutoShape 6"/>
            <p:cNvSpPr>
              <a:spLocks noChangeArrowheads="1"/>
            </p:cNvSpPr>
            <p:nvPr/>
          </p:nvSpPr>
          <p:spPr bwMode="auto">
            <a:xfrm>
              <a:off x="3687695" y="3049996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6" name="AutoShape 6"/>
            <p:cNvSpPr>
              <a:spLocks noChangeArrowheads="1"/>
            </p:cNvSpPr>
            <p:nvPr/>
          </p:nvSpPr>
          <p:spPr bwMode="auto">
            <a:xfrm>
              <a:off x="2669664" y="304801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7" name="AutoShape 6"/>
            <p:cNvSpPr>
              <a:spLocks noChangeArrowheads="1"/>
            </p:cNvSpPr>
            <p:nvPr/>
          </p:nvSpPr>
          <p:spPr bwMode="auto">
            <a:xfrm>
              <a:off x="3009679" y="3053967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8" name="AutoShape 6"/>
            <p:cNvSpPr>
              <a:spLocks noChangeArrowheads="1"/>
            </p:cNvSpPr>
            <p:nvPr/>
          </p:nvSpPr>
          <p:spPr bwMode="auto">
            <a:xfrm>
              <a:off x="3349693" y="304801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79" name="AutoShape 6"/>
            <p:cNvSpPr>
              <a:spLocks noChangeArrowheads="1"/>
            </p:cNvSpPr>
            <p:nvPr/>
          </p:nvSpPr>
          <p:spPr bwMode="auto">
            <a:xfrm>
              <a:off x="4685607" y="3057938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593211" y="2978518"/>
              <a:ext cx="299777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82" name="AutoShape 6"/>
            <p:cNvSpPr>
              <a:spLocks noChangeArrowheads="1"/>
            </p:cNvSpPr>
            <p:nvPr/>
          </p:nvSpPr>
          <p:spPr bwMode="auto">
            <a:xfrm>
              <a:off x="3339634" y="3363703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3" name="AutoShape 6"/>
            <p:cNvSpPr>
              <a:spLocks noChangeArrowheads="1"/>
            </p:cNvSpPr>
            <p:nvPr/>
          </p:nvSpPr>
          <p:spPr bwMode="auto">
            <a:xfrm>
              <a:off x="3347682" y="210688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4" name="AutoShape 6"/>
            <p:cNvSpPr>
              <a:spLocks noChangeArrowheads="1"/>
            </p:cNvSpPr>
            <p:nvPr/>
          </p:nvSpPr>
          <p:spPr bwMode="auto">
            <a:xfrm>
              <a:off x="3347682" y="2418611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5" name="AutoShape 6"/>
            <p:cNvSpPr>
              <a:spLocks noChangeArrowheads="1"/>
            </p:cNvSpPr>
            <p:nvPr/>
          </p:nvSpPr>
          <p:spPr bwMode="auto">
            <a:xfrm>
              <a:off x="3347682" y="2730332"/>
              <a:ext cx="323918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6" name="AutoShape 6"/>
            <p:cNvSpPr>
              <a:spLocks noChangeArrowheads="1"/>
            </p:cNvSpPr>
            <p:nvPr/>
          </p:nvSpPr>
          <p:spPr bwMode="auto">
            <a:xfrm>
              <a:off x="3345669" y="1485433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7" name="AutoShape 6"/>
            <p:cNvSpPr>
              <a:spLocks noChangeArrowheads="1"/>
            </p:cNvSpPr>
            <p:nvPr/>
          </p:nvSpPr>
          <p:spPr bwMode="auto">
            <a:xfrm>
              <a:off x="3343658" y="1799140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8" name="AutoShape 6"/>
            <p:cNvSpPr>
              <a:spLocks noChangeArrowheads="1"/>
            </p:cNvSpPr>
            <p:nvPr/>
          </p:nvSpPr>
          <p:spPr bwMode="auto">
            <a:xfrm>
              <a:off x="4007591" y="2738274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89" name="AutoShape 6"/>
            <p:cNvSpPr>
              <a:spLocks noChangeArrowheads="1"/>
            </p:cNvSpPr>
            <p:nvPr/>
          </p:nvSpPr>
          <p:spPr bwMode="auto">
            <a:xfrm>
              <a:off x="3679648" y="2734303"/>
              <a:ext cx="323920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271229" y="2664812"/>
              <a:ext cx="299775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91" name="AutoShape 6"/>
            <p:cNvSpPr>
              <a:spLocks noChangeArrowheads="1"/>
            </p:cNvSpPr>
            <p:nvPr/>
          </p:nvSpPr>
          <p:spPr bwMode="auto">
            <a:xfrm>
              <a:off x="5687543" y="2738274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2" name="AutoShape 6"/>
            <p:cNvSpPr>
              <a:spLocks noChangeArrowheads="1"/>
            </p:cNvSpPr>
            <p:nvPr/>
          </p:nvSpPr>
          <p:spPr bwMode="auto">
            <a:xfrm>
              <a:off x="5351553" y="2742245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3" name="AutoShape 6"/>
            <p:cNvSpPr>
              <a:spLocks noChangeArrowheads="1"/>
            </p:cNvSpPr>
            <p:nvPr/>
          </p:nvSpPr>
          <p:spPr bwMode="auto">
            <a:xfrm>
              <a:off x="5015562" y="2738274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4" name="AutoShape 6"/>
            <p:cNvSpPr>
              <a:spLocks noChangeArrowheads="1"/>
            </p:cNvSpPr>
            <p:nvPr/>
          </p:nvSpPr>
          <p:spPr bwMode="auto">
            <a:xfrm>
              <a:off x="4677559" y="2736289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5" name="AutoShape 6"/>
            <p:cNvSpPr>
              <a:spLocks noChangeArrowheads="1"/>
            </p:cNvSpPr>
            <p:nvPr/>
          </p:nvSpPr>
          <p:spPr bwMode="auto">
            <a:xfrm>
              <a:off x="6029569" y="2738274"/>
              <a:ext cx="323920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6" name="AutoShape 6"/>
            <p:cNvSpPr>
              <a:spLocks noChangeArrowheads="1"/>
            </p:cNvSpPr>
            <p:nvPr/>
          </p:nvSpPr>
          <p:spPr bwMode="auto">
            <a:xfrm>
              <a:off x="8019358" y="2108875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7" name="AutoShape 6"/>
            <p:cNvSpPr>
              <a:spLocks noChangeArrowheads="1"/>
            </p:cNvSpPr>
            <p:nvPr/>
          </p:nvSpPr>
          <p:spPr bwMode="auto">
            <a:xfrm>
              <a:off x="8351324" y="210688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8" name="AutoShape 6"/>
            <p:cNvSpPr>
              <a:spLocks noChangeArrowheads="1"/>
            </p:cNvSpPr>
            <p:nvPr/>
          </p:nvSpPr>
          <p:spPr bwMode="auto">
            <a:xfrm>
              <a:off x="8683291" y="2108875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99" name="AutoShape 6"/>
            <p:cNvSpPr>
              <a:spLocks noChangeArrowheads="1"/>
            </p:cNvSpPr>
            <p:nvPr/>
          </p:nvSpPr>
          <p:spPr bwMode="auto">
            <a:xfrm>
              <a:off x="6689479" y="1169740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0" name="AutoShape 6"/>
            <p:cNvSpPr>
              <a:spLocks noChangeArrowheads="1"/>
            </p:cNvSpPr>
            <p:nvPr/>
          </p:nvSpPr>
          <p:spPr bwMode="auto">
            <a:xfrm>
              <a:off x="6689479" y="1481462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1" name="AutoShape 6"/>
            <p:cNvSpPr>
              <a:spLocks noChangeArrowheads="1"/>
            </p:cNvSpPr>
            <p:nvPr/>
          </p:nvSpPr>
          <p:spPr bwMode="auto">
            <a:xfrm>
              <a:off x="6689479" y="1795169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17050" y="1102233"/>
              <a:ext cx="255514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263029" y="1398071"/>
              <a:ext cx="257526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03" name="AutoShape 6"/>
            <p:cNvSpPr>
              <a:spLocks noChangeArrowheads="1"/>
            </p:cNvSpPr>
            <p:nvPr/>
          </p:nvSpPr>
          <p:spPr bwMode="auto">
            <a:xfrm>
              <a:off x="2681736" y="1167755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4" name="AutoShape 6"/>
            <p:cNvSpPr>
              <a:spLocks noChangeArrowheads="1"/>
            </p:cNvSpPr>
            <p:nvPr/>
          </p:nvSpPr>
          <p:spPr bwMode="auto">
            <a:xfrm>
              <a:off x="3013703" y="1163784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5" name="AutoShape 6"/>
            <p:cNvSpPr>
              <a:spLocks noChangeArrowheads="1"/>
            </p:cNvSpPr>
            <p:nvPr/>
          </p:nvSpPr>
          <p:spPr bwMode="auto">
            <a:xfrm>
              <a:off x="3345669" y="1167755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6" name="AutoShape 6"/>
            <p:cNvSpPr>
              <a:spLocks noChangeArrowheads="1"/>
            </p:cNvSpPr>
            <p:nvPr/>
          </p:nvSpPr>
          <p:spPr bwMode="auto">
            <a:xfrm>
              <a:off x="3679648" y="1163784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7" name="AutoShape 6"/>
            <p:cNvSpPr>
              <a:spLocks noChangeArrowheads="1"/>
            </p:cNvSpPr>
            <p:nvPr/>
          </p:nvSpPr>
          <p:spPr bwMode="auto">
            <a:xfrm>
              <a:off x="4011615" y="1167755"/>
              <a:ext cx="323918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8" name="AutoShape 6"/>
            <p:cNvSpPr>
              <a:spLocks noChangeArrowheads="1"/>
            </p:cNvSpPr>
            <p:nvPr/>
          </p:nvSpPr>
          <p:spPr bwMode="auto">
            <a:xfrm>
              <a:off x="4343581" y="1163784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09" name="AutoShape 6"/>
            <p:cNvSpPr>
              <a:spLocks noChangeArrowheads="1"/>
            </p:cNvSpPr>
            <p:nvPr/>
          </p:nvSpPr>
          <p:spPr bwMode="auto">
            <a:xfrm>
              <a:off x="4675548" y="1167755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0" name="AutoShape 6"/>
            <p:cNvSpPr>
              <a:spLocks noChangeArrowheads="1"/>
            </p:cNvSpPr>
            <p:nvPr/>
          </p:nvSpPr>
          <p:spPr bwMode="auto">
            <a:xfrm>
              <a:off x="5009527" y="1161798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1" name="AutoShape 6"/>
            <p:cNvSpPr>
              <a:spLocks noChangeArrowheads="1"/>
            </p:cNvSpPr>
            <p:nvPr/>
          </p:nvSpPr>
          <p:spPr bwMode="auto">
            <a:xfrm>
              <a:off x="5343505" y="1159813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597235" y="1102233"/>
              <a:ext cx="255514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13" name="AutoShape 6"/>
            <p:cNvSpPr>
              <a:spLocks noChangeArrowheads="1"/>
            </p:cNvSpPr>
            <p:nvPr/>
          </p:nvSpPr>
          <p:spPr bwMode="auto">
            <a:xfrm>
              <a:off x="3343658" y="850077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285311" y="796469"/>
              <a:ext cx="249478" cy="18465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AutoShape 6"/>
            <p:cNvSpPr>
              <a:spLocks noChangeArrowheads="1"/>
            </p:cNvSpPr>
            <p:nvPr/>
          </p:nvSpPr>
          <p:spPr bwMode="auto">
            <a:xfrm>
              <a:off x="4015639" y="848091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6" name="AutoShape 6"/>
            <p:cNvSpPr>
              <a:spLocks noChangeArrowheads="1"/>
            </p:cNvSpPr>
            <p:nvPr/>
          </p:nvSpPr>
          <p:spPr bwMode="auto">
            <a:xfrm>
              <a:off x="4019663" y="532400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7" name="AutoShape 6"/>
            <p:cNvSpPr>
              <a:spLocks noChangeArrowheads="1"/>
            </p:cNvSpPr>
            <p:nvPr/>
          </p:nvSpPr>
          <p:spPr bwMode="auto">
            <a:xfrm>
              <a:off x="4679572" y="848091"/>
              <a:ext cx="323918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8" name="AutoShape 6"/>
            <p:cNvSpPr>
              <a:spLocks noChangeArrowheads="1"/>
            </p:cNvSpPr>
            <p:nvPr/>
          </p:nvSpPr>
          <p:spPr bwMode="auto">
            <a:xfrm>
              <a:off x="4683596" y="528429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19" name="AutoShape 6"/>
            <p:cNvSpPr>
              <a:spLocks noChangeArrowheads="1"/>
            </p:cNvSpPr>
            <p:nvPr/>
          </p:nvSpPr>
          <p:spPr bwMode="auto">
            <a:xfrm>
              <a:off x="4687620" y="212736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949245" y="492690"/>
              <a:ext cx="249478" cy="1846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593059" y="182954"/>
              <a:ext cx="249478" cy="18465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" name="AutoShape 6"/>
            <p:cNvSpPr>
              <a:spLocks noChangeArrowheads="1"/>
            </p:cNvSpPr>
            <p:nvPr/>
          </p:nvSpPr>
          <p:spPr bwMode="auto">
            <a:xfrm>
              <a:off x="3999543" y="2114831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6" name="AutoShape 6"/>
            <p:cNvSpPr>
              <a:spLocks noChangeArrowheads="1"/>
            </p:cNvSpPr>
            <p:nvPr/>
          </p:nvSpPr>
          <p:spPr bwMode="auto">
            <a:xfrm>
              <a:off x="4005578" y="1795169"/>
              <a:ext cx="323920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7" name="AutoShape 6"/>
            <p:cNvSpPr>
              <a:spLocks noChangeArrowheads="1"/>
            </p:cNvSpPr>
            <p:nvPr/>
          </p:nvSpPr>
          <p:spPr bwMode="auto">
            <a:xfrm>
              <a:off x="4009602" y="1477491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8" name="AutoShape 6"/>
            <p:cNvSpPr>
              <a:spLocks noChangeArrowheads="1"/>
            </p:cNvSpPr>
            <p:nvPr/>
          </p:nvSpPr>
          <p:spPr bwMode="auto">
            <a:xfrm>
              <a:off x="4671524" y="1801125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29" name="AutoShape 6"/>
            <p:cNvSpPr>
              <a:spLocks noChangeArrowheads="1"/>
            </p:cNvSpPr>
            <p:nvPr/>
          </p:nvSpPr>
          <p:spPr bwMode="auto">
            <a:xfrm>
              <a:off x="4673536" y="148344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0" name="AutoShape 6"/>
            <p:cNvSpPr>
              <a:spLocks noChangeArrowheads="1"/>
            </p:cNvSpPr>
            <p:nvPr/>
          </p:nvSpPr>
          <p:spPr bwMode="auto">
            <a:xfrm>
              <a:off x="3687695" y="2418611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1" name="AutoShape 6"/>
            <p:cNvSpPr>
              <a:spLocks noChangeArrowheads="1"/>
            </p:cNvSpPr>
            <p:nvPr/>
          </p:nvSpPr>
          <p:spPr bwMode="auto">
            <a:xfrm>
              <a:off x="2001707" y="2430524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2" name="AutoShape 6"/>
            <p:cNvSpPr>
              <a:spLocks noChangeArrowheads="1"/>
            </p:cNvSpPr>
            <p:nvPr/>
          </p:nvSpPr>
          <p:spPr bwMode="auto">
            <a:xfrm>
              <a:off x="1003795" y="2430524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3" name="AutoShape 6"/>
            <p:cNvSpPr>
              <a:spLocks noChangeArrowheads="1"/>
            </p:cNvSpPr>
            <p:nvPr/>
          </p:nvSpPr>
          <p:spPr bwMode="auto">
            <a:xfrm>
              <a:off x="1673765" y="2430524"/>
              <a:ext cx="323918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4" name="AutoShape 6"/>
            <p:cNvSpPr>
              <a:spLocks noChangeArrowheads="1"/>
            </p:cNvSpPr>
            <p:nvPr/>
          </p:nvSpPr>
          <p:spPr bwMode="auto">
            <a:xfrm>
              <a:off x="1335762" y="243250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877045" y="2363018"/>
              <a:ext cx="299775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36" name="AutoShape 6"/>
            <p:cNvSpPr>
              <a:spLocks noChangeArrowheads="1"/>
            </p:cNvSpPr>
            <p:nvPr/>
          </p:nvSpPr>
          <p:spPr bwMode="auto">
            <a:xfrm>
              <a:off x="3009679" y="2426553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7" name="AutoShape 6"/>
            <p:cNvSpPr>
              <a:spLocks noChangeArrowheads="1"/>
            </p:cNvSpPr>
            <p:nvPr/>
          </p:nvSpPr>
          <p:spPr bwMode="auto">
            <a:xfrm>
              <a:off x="2673688" y="2422582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8" name="AutoShape 6"/>
            <p:cNvSpPr>
              <a:spLocks noChangeArrowheads="1"/>
            </p:cNvSpPr>
            <p:nvPr/>
          </p:nvSpPr>
          <p:spPr bwMode="auto">
            <a:xfrm>
              <a:off x="2335686" y="2426553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39" name="AutoShape 6"/>
            <p:cNvSpPr>
              <a:spLocks noChangeArrowheads="1"/>
            </p:cNvSpPr>
            <p:nvPr/>
          </p:nvSpPr>
          <p:spPr bwMode="auto">
            <a:xfrm>
              <a:off x="1003795" y="3995087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0" name="AutoShape 6"/>
            <p:cNvSpPr>
              <a:spLocks noChangeArrowheads="1"/>
            </p:cNvSpPr>
            <p:nvPr/>
          </p:nvSpPr>
          <p:spPr bwMode="auto">
            <a:xfrm>
              <a:off x="1001784" y="4306808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1" name="AutoShape 6"/>
            <p:cNvSpPr>
              <a:spLocks noChangeArrowheads="1"/>
            </p:cNvSpPr>
            <p:nvPr/>
          </p:nvSpPr>
          <p:spPr bwMode="auto">
            <a:xfrm>
              <a:off x="1001784" y="4618530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2" name="AutoShape 6"/>
            <p:cNvSpPr>
              <a:spLocks noChangeArrowheads="1"/>
            </p:cNvSpPr>
            <p:nvPr/>
          </p:nvSpPr>
          <p:spPr bwMode="auto">
            <a:xfrm>
              <a:off x="1001784" y="3371645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3" name="AutoShape 6"/>
            <p:cNvSpPr>
              <a:spLocks noChangeArrowheads="1"/>
            </p:cNvSpPr>
            <p:nvPr/>
          </p:nvSpPr>
          <p:spPr bwMode="auto">
            <a:xfrm>
              <a:off x="997760" y="3687336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4" name="AutoShape 6"/>
            <p:cNvSpPr>
              <a:spLocks noChangeArrowheads="1"/>
            </p:cNvSpPr>
            <p:nvPr/>
          </p:nvSpPr>
          <p:spPr bwMode="auto">
            <a:xfrm>
              <a:off x="1001784" y="3055952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5" name="AutoShape 6"/>
            <p:cNvSpPr>
              <a:spLocks noChangeArrowheads="1"/>
            </p:cNvSpPr>
            <p:nvPr/>
          </p:nvSpPr>
          <p:spPr bwMode="auto">
            <a:xfrm>
              <a:off x="999771" y="2738274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6" name="AutoShape 6"/>
            <p:cNvSpPr>
              <a:spLocks noChangeArrowheads="1"/>
            </p:cNvSpPr>
            <p:nvPr/>
          </p:nvSpPr>
          <p:spPr bwMode="auto">
            <a:xfrm>
              <a:off x="337850" y="4298866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7" name="AutoShape 6"/>
            <p:cNvSpPr>
              <a:spLocks noChangeArrowheads="1"/>
            </p:cNvSpPr>
            <p:nvPr/>
          </p:nvSpPr>
          <p:spPr bwMode="auto">
            <a:xfrm>
              <a:off x="669817" y="430283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59385" y="4241288"/>
              <a:ext cx="299777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48" name="AutoShape 6"/>
            <p:cNvSpPr>
              <a:spLocks noChangeArrowheads="1"/>
            </p:cNvSpPr>
            <p:nvPr/>
          </p:nvSpPr>
          <p:spPr bwMode="auto">
            <a:xfrm>
              <a:off x="1341798" y="4308794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49" name="AutoShape 6"/>
            <p:cNvSpPr>
              <a:spLocks noChangeArrowheads="1"/>
            </p:cNvSpPr>
            <p:nvPr/>
          </p:nvSpPr>
          <p:spPr bwMode="auto">
            <a:xfrm>
              <a:off x="1677789" y="1807082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0" name="AutoShape 6"/>
            <p:cNvSpPr>
              <a:spLocks noChangeArrowheads="1"/>
            </p:cNvSpPr>
            <p:nvPr/>
          </p:nvSpPr>
          <p:spPr bwMode="auto">
            <a:xfrm>
              <a:off x="1675776" y="2120788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1" name="AutoShape 6"/>
            <p:cNvSpPr>
              <a:spLocks noChangeArrowheads="1"/>
            </p:cNvSpPr>
            <p:nvPr/>
          </p:nvSpPr>
          <p:spPr bwMode="auto">
            <a:xfrm>
              <a:off x="1681812" y="1489404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615419" y="1427853"/>
              <a:ext cx="257526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53" name="AutoShape 6"/>
            <p:cNvSpPr>
              <a:spLocks noChangeArrowheads="1"/>
            </p:cNvSpPr>
            <p:nvPr/>
          </p:nvSpPr>
          <p:spPr bwMode="auto">
            <a:xfrm>
              <a:off x="1015867" y="1479476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4" name="AutoShape 6"/>
            <p:cNvSpPr>
              <a:spLocks noChangeArrowheads="1"/>
            </p:cNvSpPr>
            <p:nvPr/>
          </p:nvSpPr>
          <p:spPr bwMode="auto">
            <a:xfrm>
              <a:off x="1347834" y="148344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939414" y="1413955"/>
              <a:ext cx="257526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56" name="AutoShape 6"/>
            <p:cNvSpPr>
              <a:spLocks noChangeArrowheads="1"/>
            </p:cNvSpPr>
            <p:nvPr/>
          </p:nvSpPr>
          <p:spPr bwMode="auto">
            <a:xfrm>
              <a:off x="2019815" y="1489404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7" name="AutoShape 6"/>
            <p:cNvSpPr>
              <a:spLocks noChangeArrowheads="1"/>
            </p:cNvSpPr>
            <p:nvPr/>
          </p:nvSpPr>
          <p:spPr bwMode="auto">
            <a:xfrm>
              <a:off x="2011767" y="2120788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899100" y="2035412"/>
              <a:ext cx="299775" cy="2144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59" name="AutoShape 6"/>
            <p:cNvSpPr>
              <a:spLocks noChangeArrowheads="1"/>
            </p:cNvSpPr>
            <p:nvPr/>
          </p:nvSpPr>
          <p:spPr bwMode="auto">
            <a:xfrm>
              <a:off x="1997683" y="3371645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0" name="AutoShape 6"/>
            <p:cNvSpPr>
              <a:spLocks noChangeArrowheads="1"/>
            </p:cNvSpPr>
            <p:nvPr/>
          </p:nvSpPr>
          <p:spPr bwMode="auto">
            <a:xfrm>
              <a:off x="1997683" y="3683365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1" name="AutoShape 6"/>
            <p:cNvSpPr>
              <a:spLocks noChangeArrowheads="1"/>
            </p:cNvSpPr>
            <p:nvPr/>
          </p:nvSpPr>
          <p:spPr bwMode="auto">
            <a:xfrm>
              <a:off x="1997683" y="399508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2" name="AutoShape 6"/>
            <p:cNvSpPr>
              <a:spLocks noChangeArrowheads="1"/>
            </p:cNvSpPr>
            <p:nvPr/>
          </p:nvSpPr>
          <p:spPr bwMode="auto">
            <a:xfrm>
              <a:off x="1995672" y="2748202"/>
              <a:ext cx="325931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3" name="AutoShape 6"/>
            <p:cNvSpPr>
              <a:spLocks noChangeArrowheads="1"/>
            </p:cNvSpPr>
            <p:nvPr/>
          </p:nvSpPr>
          <p:spPr bwMode="auto">
            <a:xfrm>
              <a:off x="1993659" y="3061909"/>
              <a:ext cx="323920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4" name="AutoShape 6"/>
            <p:cNvSpPr>
              <a:spLocks noChangeArrowheads="1"/>
            </p:cNvSpPr>
            <p:nvPr/>
          </p:nvSpPr>
          <p:spPr bwMode="auto">
            <a:xfrm>
              <a:off x="5691567" y="3989130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5" name="AutoShape 6"/>
            <p:cNvSpPr>
              <a:spLocks noChangeArrowheads="1"/>
            </p:cNvSpPr>
            <p:nvPr/>
          </p:nvSpPr>
          <p:spPr bwMode="auto">
            <a:xfrm>
              <a:off x="6031582" y="3995087"/>
              <a:ext cx="325931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6" name="AutoShape 6"/>
            <p:cNvSpPr>
              <a:spLocks noChangeArrowheads="1"/>
            </p:cNvSpPr>
            <p:nvPr/>
          </p:nvSpPr>
          <p:spPr bwMode="auto">
            <a:xfrm>
              <a:off x="6363548" y="3989130"/>
              <a:ext cx="323920" cy="30179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580912" y="3911697"/>
              <a:ext cx="301788" cy="21641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268" name="AutoShape 6"/>
            <p:cNvSpPr>
              <a:spLocks noChangeArrowheads="1"/>
            </p:cNvSpPr>
            <p:nvPr/>
          </p:nvSpPr>
          <p:spPr bwMode="auto">
            <a:xfrm>
              <a:off x="7031505" y="3985159"/>
              <a:ext cx="325931" cy="30378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269" name="AutoShape 6"/>
            <p:cNvSpPr>
              <a:spLocks noChangeArrowheads="1"/>
            </p:cNvSpPr>
            <p:nvPr/>
          </p:nvSpPr>
          <p:spPr bwMode="auto">
            <a:xfrm>
              <a:off x="7363472" y="3979203"/>
              <a:ext cx="323918" cy="30377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</p:grpSp>
      <p:sp>
        <p:nvSpPr>
          <p:cNvPr id="272" name="Прямоугольник 271"/>
          <p:cNvSpPr/>
          <p:nvPr/>
        </p:nvSpPr>
        <p:spPr>
          <a:xfrm>
            <a:off x="0" y="361950"/>
            <a:ext cx="91440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11 «Общая театральная терминология»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3698875" y="1423988"/>
            <a:ext cx="268288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</a:t>
            </a:r>
          </a:p>
          <a:p>
            <a:r>
              <a:rPr lang="ru-RU" sz="1600"/>
              <a:t>п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л</a:t>
            </a:r>
          </a:p>
          <a:p>
            <a:endParaRPr lang="ru-RU" sz="100"/>
          </a:p>
          <a:p>
            <a:r>
              <a:rPr lang="ru-RU" sz="1600"/>
              <a:t>о</a:t>
            </a:r>
          </a:p>
          <a:p>
            <a:r>
              <a:rPr lang="ru-RU" sz="1600"/>
              <a:t>д</a:t>
            </a:r>
          </a:p>
          <a:p>
            <a:endParaRPr lang="ru-RU" sz="300"/>
          </a:p>
          <a:p>
            <a:r>
              <a:rPr lang="ru-RU" sz="1600"/>
              <a:t>и</a:t>
            </a:r>
          </a:p>
          <a:p>
            <a:r>
              <a:rPr lang="ru-RU" sz="1600"/>
              <a:t>с</a:t>
            </a:r>
          </a:p>
          <a:p>
            <a:r>
              <a:rPr lang="ru-RU" sz="1600"/>
              <a:t>м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н</a:t>
            </a:r>
          </a:p>
          <a:p>
            <a:r>
              <a:rPr lang="ru-RU" sz="1600"/>
              <a:t>т</a:t>
            </a:r>
          </a:p>
          <a:p>
            <a:r>
              <a:rPr lang="ru-RU" sz="1600"/>
              <a:t>ы</a:t>
            </a:r>
          </a:p>
        </p:txBody>
      </p:sp>
      <p:sp>
        <p:nvSpPr>
          <p:cNvPr id="162" name="Прямоугольник 161"/>
          <p:cNvSpPr>
            <a:spLocks noChangeArrowheads="1"/>
          </p:cNvSpPr>
          <p:nvPr/>
        </p:nvSpPr>
        <p:spPr bwMode="auto">
          <a:xfrm>
            <a:off x="1352550" y="5715000"/>
            <a:ext cx="691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Некоторое действие или движение человеческого тела или его части, имеющее определённое значение или смысл, то есть являющееся знаком или символом.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2395538" y="1943100"/>
            <a:ext cx="26828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ж</a:t>
            </a:r>
          </a:p>
          <a:p>
            <a:r>
              <a:rPr lang="ru-RU" sz="1600"/>
              <a:t>е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с</a:t>
            </a:r>
          </a:p>
          <a:p>
            <a:endParaRPr lang="ru-RU" sz="100"/>
          </a:p>
          <a:p>
            <a:r>
              <a:rPr lang="ru-RU" sz="1600"/>
              <a:t>т</a:t>
            </a:r>
          </a:p>
          <a:p>
            <a:endParaRPr lang="ru-RU" sz="1600"/>
          </a:p>
        </p:txBody>
      </p:sp>
      <p:sp>
        <p:nvSpPr>
          <p:cNvPr id="180" name="Прямоугольник 179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Тот, кто занимается публичным исполнением произведений искусства.</a:t>
            </a:r>
          </a:p>
        </p:txBody>
      </p:sp>
      <p:sp>
        <p:nvSpPr>
          <p:cNvPr id="220" name="TextBox 219"/>
          <p:cNvSpPr txBox="1">
            <a:spLocks noChangeArrowheads="1"/>
          </p:cNvSpPr>
          <p:nvPr/>
        </p:nvSpPr>
        <p:spPr bwMode="auto">
          <a:xfrm>
            <a:off x="4259263" y="1162050"/>
            <a:ext cx="2698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</a:t>
            </a:r>
          </a:p>
          <a:p>
            <a:r>
              <a:rPr lang="ru-RU" sz="1600"/>
              <a:t>р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т</a:t>
            </a:r>
          </a:p>
          <a:p>
            <a:endParaRPr lang="ru-RU" sz="100"/>
          </a:p>
          <a:p>
            <a:r>
              <a:rPr lang="ru-RU" sz="1600"/>
              <a:t>и</a:t>
            </a:r>
          </a:p>
          <a:p>
            <a:r>
              <a:rPr lang="ru-RU" sz="1600"/>
              <a:t>с</a:t>
            </a:r>
          </a:p>
          <a:p>
            <a:endParaRPr lang="ru-RU" sz="300"/>
          </a:p>
          <a:p>
            <a:r>
              <a:rPr lang="ru-RU" sz="1600"/>
              <a:t>т</a:t>
            </a:r>
          </a:p>
        </p:txBody>
      </p:sp>
      <p:sp>
        <p:nvSpPr>
          <p:cNvPr id="221" name="Прямоугольник 220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Страна рождения театра.</a:t>
            </a:r>
          </a:p>
        </p:txBody>
      </p:sp>
      <p:sp>
        <p:nvSpPr>
          <p:cNvPr id="222" name="TextBox 221"/>
          <p:cNvSpPr txBox="1">
            <a:spLocks noChangeArrowheads="1"/>
          </p:cNvSpPr>
          <p:nvPr/>
        </p:nvSpPr>
        <p:spPr bwMode="auto">
          <a:xfrm>
            <a:off x="4792663" y="911225"/>
            <a:ext cx="2698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</a:t>
            </a:r>
          </a:p>
          <a:p>
            <a:r>
              <a:rPr lang="ru-RU" sz="1600"/>
              <a:t>р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е</a:t>
            </a:r>
          </a:p>
          <a:p>
            <a:endParaRPr lang="ru-RU" sz="100"/>
          </a:p>
          <a:p>
            <a:r>
              <a:rPr lang="ru-RU" sz="1600"/>
              <a:t>ц</a:t>
            </a:r>
          </a:p>
          <a:p>
            <a:r>
              <a:rPr lang="ru-RU" sz="1600"/>
              <a:t>и</a:t>
            </a:r>
          </a:p>
          <a:p>
            <a:endParaRPr lang="ru-RU" sz="300"/>
          </a:p>
          <a:p>
            <a:r>
              <a:rPr lang="ru-RU" sz="1600"/>
              <a:t>я</a:t>
            </a:r>
          </a:p>
        </p:txBody>
      </p:sp>
      <p:sp>
        <p:nvSpPr>
          <p:cNvPr id="270" name="Прямоугольник 269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Момент наивысшего напряжения в развитии спектакля.</a:t>
            </a: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6370638" y="1660525"/>
            <a:ext cx="269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</a:t>
            </a:r>
          </a:p>
          <a:p>
            <a:r>
              <a:rPr lang="ru-RU" sz="1600"/>
              <a:t>у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л</a:t>
            </a:r>
          </a:p>
          <a:p>
            <a:endParaRPr lang="ru-RU" sz="100"/>
          </a:p>
          <a:p>
            <a:r>
              <a:rPr lang="ru-RU" sz="1600"/>
              <a:t>ь</a:t>
            </a:r>
          </a:p>
          <a:p>
            <a:r>
              <a:rPr lang="ru-RU" sz="1600"/>
              <a:t>м</a:t>
            </a:r>
          </a:p>
          <a:p>
            <a:endParaRPr lang="ru-RU" sz="300"/>
          </a:p>
          <a:p>
            <a:r>
              <a:rPr lang="ru-RU" sz="1600"/>
              <a:t>и</a:t>
            </a:r>
          </a:p>
          <a:p>
            <a:r>
              <a:rPr lang="ru-RU" sz="1600"/>
              <a:t>н</a:t>
            </a:r>
          </a:p>
          <a:p>
            <a:r>
              <a:rPr lang="ru-RU" sz="1600"/>
              <a:t>а</a:t>
            </a:r>
          </a:p>
          <a:p>
            <a:r>
              <a:rPr lang="ru-RU" sz="1600"/>
              <a:t>ц</a:t>
            </a:r>
          </a:p>
          <a:p>
            <a:r>
              <a:rPr lang="ru-RU" sz="1600"/>
              <a:t>и</a:t>
            </a:r>
          </a:p>
          <a:p>
            <a:r>
              <a:rPr lang="ru-RU" sz="1600"/>
              <a:t>я</a:t>
            </a:r>
          </a:p>
        </p:txBody>
      </p:sp>
      <p:sp>
        <p:nvSpPr>
          <p:cNvPr id="273" name="Прямоугольник 272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Метод активного обучения, направленный на развитие актерских навыков.</a:t>
            </a:r>
          </a:p>
        </p:txBody>
      </p:sp>
      <p:sp>
        <p:nvSpPr>
          <p:cNvPr id="274" name="TextBox 273"/>
          <p:cNvSpPr txBox="1">
            <a:spLocks noChangeArrowheads="1"/>
          </p:cNvSpPr>
          <p:nvPr/>
        </p:nvSpPr>
        <p:spPr bwMode="auto">
          <a:xfrm>
            <a:off x="5824538" y="1951038"/>
            <a:ext cx="2682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т</a:t>
            </a:r>
          </a:p>
          <a:p>
            <a:r>
              <a:rPr lang="ru-RU" sz="1600"/>
              <a:t>р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е</a:t>
            </a:r>
          </a:p>
          <a:p>
            <a:endParaRPr lang="ru-RU" sz="100"/>
          </a:p>
          <a:p>
            <a:r>
              <a:rPr lang="ru-RU" sz="1600"/>
              <a:t>н</a:t>
            </a:r>
          </a:p>
          <a:p>
            <a:r>
              <a:rPr lang="ru-RU" sz="1600"/>
              <a:t>и</a:t>
            </a:r>
          </a:p>
          <a:p>
            <a:r>
              <a:rPr lang="ru-RU" sz="1600"/>
              <a:t>н</a:t>
            </a:r>
          </a:p>
          <a:p>
            <a:r>
              <a:rPr lang="ru-RU" sz="1600"/>
              <a:t>г</a:t>
            </a:r>
          </a:p>
        </p:txBody>
      </p:sp>
      <p:sp>
        <p:nvSpPr>
          <p:cNvPr id="275" name="Прямоугольник 274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Первый выше партера ярус в театре.</a:t>
            </a:r>
          </a:p>
        </p:txBody>
      </p:sp>
      <p:sp>
        <p:nvSpPr>
          <p:cNvPr id="276" name="TextBox 275"/>
          <p:cNvSpPr txBox="1">
            <a:spLocks noChangeArrowheads="1"/>
          </p:cNvSpPr>
          <p:nvPr/>
        </p:nvSpPr>
        <p:spPr bwMode="auto">
          <a:xfrm>
            <a:off x="4500563" y="2927350"/>
            <a:ext cx="2698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</a:t>
            </a:r>
          </a:p>
          <a:p>
            <a:r>
              <a:rPr lang="ru-RU" sz="1600"/>
              <a:t>и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з</a:t>
            </a:r>
          </a:p>
          <a:p>
            <a:endParaRPr lang="ru-RU" sz="100"/>
          </a:p>
          <a:p>
            <a:r>
              <a:rPr lang="ru-RU" sz="1600"/>
              <a:t>а</a:t>
            </a:r>
          </a:p>
          <a:p>
            <a:r>
              <a:rPr lang="ru-RU" sz="1600"/>
              <a:t>н</a:t>
            </a:r>
          </a:p>
          <a:p>
            <a:endParaRPr lang="ru-RU" sz="300"/>
          </a:p>
          <a:p>
            <a:r>
              <a:rPr lang="ru-RU" sz="1600"/>
              <a:t>с</a:t>
            </a:r>
          </a:p>
          <a:p>
            <a:r>
              <a:rPr lang="ru-RU" sz="1600"/>
              <a:t>ц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н</a:t>
            </a:r>
          </a:p>
          <a:p>
            <a:r>
              <a:rPr lang="ru-RU" sz="1600"/>
              <a:t>а</a:t>
            </a:r>
          </a:p>
        </p:txBody>
      </p:sp>
      <p:sp>
        <p:nvSpPr>
          <p:cNvPr id="277" name="Прямоугольник 276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Элемент одежды сцены, отделяющий сцену от зрительного зала, и расположенный ближе всего к зрителям, по границе зеркала сцены.</a:t>
            </a:r>
          </a:p>
        </p:txBody>
      </p:sp>
      <p:sp>
        <p:nvSpPr>
          <p:cNvPr id="278" name="TextBox 277"/>
          <p:cNvSpPr txBox="1">
            <a:spLocks noChangeArrowheads="1"/>
          </p:cNvSpPr>
          <p:nvPr/>
        </p:nvSpPr>
        <p:spPr bwMode="auto">
          <a:xfrm>
            <a:off x="2671763" y="2449513"/>
            <a:ext cx="2698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з</a:t>
            </a:r>
          </a:p>
          <a:p>
            <a:r>
              <a:rPr lang="ru-RU" sz="1600"/>
              <a:t>а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н</a:t>
            </a:r>
          </a:p>
          <a:p>
            <a:endParaRPr lang="ru-RU" sz="100"/>
          </a:p>
          <a:p>
            <a:r>
              <a:rPr lang="ru-RU" sz="1600"/>
              <a:t>а</a:t>
            </a:r>
          </a:p>
          <a:p>
            <a:r>
              <a:rPr lang="ru-RU" sz="1600"/>
              <a:t>в</a:t>
            </a:r>
          </a:p>
          <a:p>
            <a:r>
              <a:rPr lang="ru-RU" sz="1600"/>
              <a:t>е</a:t>
            </a:r>
          </a:p>
          <a:p>
            <a:r>
              <a:rPr lang="ru-RU" sz="1600"/>
              <a:t>с</a:t>
            </a:r>
          </a:p>
        </p:txBody>
      </p:sp>
      <p:sp>
        <p:nvSpPr>
          <p:cNvPr id="279" name="Прямоугольник 278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Тренировка театрального или иного (например, музыкального, циркового) представления, как правило, без зрителей.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197225" y="1679575"/>
            <a:ext cx="2536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   е       е       и        и  я</a:t>
            </a:r>
          </a:p>
        </p:txBody>
      </p:sp>
      <p:sp>
        <p:nvSpPr>
          <p:cNvPr id="280" name="Прямоугольник 279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Отделение в зрительном зале.</a:t>
            </a:r>
          </a:p>
        </p:txBody>
      </p:sp>
      <p:sp>
        <p:nvSpPr>
          <p:cNvPr id="281" name="TextBox 280"/>
          <p:cNvSpPr txBox="1">
            <a:spLocks noChangeArrowheads="1"/>
          </p:cNvSpPr>
          <p:nvPr/>
        </p:nvSpPr>
        <p:spPr bwMode="auto">
          <a:xfrm>
            <a:off x="1847850" y="19431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л   о      а</a:t>
            </a:r>
          </a:p>
        </p:txBody>
      </p:sp>
      <p:sp>
        <p:nvSpPr>
          <p:cNvPr id="282" name="Прямоугольник 281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Перчаточная кукла, персонаж русского народного кукольного театра, главный герой одноимённого комического представления.</a:t>
            </a:r>
          </a:p>
        </p:txBody>
      </p:sp>
      <p:sp>
        <p:nvSpPr>
          <p:cNvPr id="283" name="TextBox 282"/>
          <p:cNvSpPr txBox="1">
            <a:spLocks noChangeArrowheads="1"/>
          </p:cNvSpPr>
          <p:nvPr/>
        </p:nvSpPr>
        <p:spPr bwMode="auto">
          <a:xfrm>
            <a:off x="5270500" y="1943100"/>
            <a:ext cx="229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п   е       р       ш  к   а</a:t>
            </a:r>
          </a:p>
        </p:txBody>
      </p:sp>
      <p:sp>
        <p:nvSpPr>
          <p:cNvPr id="284" name="Прямоугольник 283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древнегреческой мифологии муза трагедии. Одна из девяти дочерей Зевса и Мнемосины.</a:t>
            </a:r>
          </a:p>
        </p:txBody>
      </p:sp>
      <p:sp>
        <p:nvSpPr>
          <p:cNvPr id="285" name="TextBox 284"/>
          <p:cNvSpPr txBox="1">
            <a:spLocks noChangeArrowheads="1"/>
          </p:cNvSpPr>
          <p:nvPr/>
        </p:nvSpPr>
        <p:spPr bwMode="auto">
          <a:xfrm>
            <a:off x="5540375" y="2435225"/>
            <a:ext cx="286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       л        п  о  м   е   н   а</a:t>
            </a:r>
          </a:p>
        </p:txBody>
      </p:sp>
      <p:sp>
        <p:nvSpPr>
          <p:cNvPr id="286" name="Прямоугольник 285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Второй снизу ярус зрительного зала.</a:t>
            </a:r>
          </a:p>
        </p:txBody>
      </p:sp>
      <p:sp>
        <p:nvSpPr>
          <p:cNvPr id="287" name="TextBox 286"/>
          <p:cNvSpPr txBox="1">
            <a:spLocks noChangeArrowheads="1"/>
          </p:cNvSpPr>
          <p:nvPr/>
        </p:nvSpPr>
        <p:spPr bwMode="auto">
          <a:xfrm>
            <a:off x="1909763" y="2719388"/>
            <a:ext cx="23764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   у            ф  о  р       я</a:t>
            </a:r>
          </a:p>
        </p:txBody>
      </p:sp>
      <p:sp>
        <p:nvSpPr>
          <p:cNvPr id="288" name="Прямоугольник 287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Странствующие актеры Древней Руси.</a:t>
            </a:r>
          </a:p>
        </p:txBody>
      </p:sp>
      <p:sp>
        <p:nvSpPr>
          <p:cNvPr id="289" name="TextBox 288"/>
          <p:cNvSpPr txBox="1">
            <a:spLocks noChangeArrowheads="1"/>
          </p:cNvSpPr>
          <p:nvPr/>
        </p:nvSpPr>
        <p:spPr bwMode="auto">
          <a:xfrm>
            <a:off x="3954463" y="2947988"/>
            <a:ext cx="286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   о        о   р  о   х</a:t>
            </a:r>
          </a:p>
        </p:txBody>
      </p:sp>
      <p:sp>
        <p:nvSpPr>
          <p:cNvPr id="290" name="Прямоугольник 289"/>
          <p:cNvSpPr>
            <a:spLocks noChangeArrowheads="1"/>
          </p:cNvSpPr>
          <p:nvPr/>
        </p:nvSpPr>
        <p:spPr bwMode="auto">
          <a:xfrm>
            <a:off x="1352550" y="5749925"/>
            <a:ext cx="6918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Жанр спектакля, характеризующийся юмористическим или сатирическим подходами, и также вид драмы, в котором специфически разрешается момент действенного конфликта или борьбы.</a:t>
            </a:r>
          </a:p>
        </p:txBody>
      </p:sp>
      <p:sp>
        <p:nvSpPr>
          <p:cNvPr id="291" name="TextBox 290"/>
          <p:cNvSpPr txBox="1">
            <a:spLocks noChangeArrowheads="1"/>
          </p:cNvSpPr>
          <p:nvPr/>
        </p:nvSpPr>
        <p:spPr bwMode="auto">
          <a:xfrm>
            <a:off x="3211513" y="3203575"/>
            <a:ext cx="191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   о       е   д       я</a:t>
            </a:r>
          </a:p>
        </p:txBody>
      </p:sp>
      <p:sp>
        <p:nvSpPr>
          <p:cNvPr id="292" name="Прямоугольник 291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Перерыв между действиями, актами театрального спектакля.</a:t>
            </a:r>
          </a:p>
        </p:txBody>
      </p:sp>
      <p:sp>
        <p:nvSpPr>
          <p:cNvPr id="293" name="TextBox 292"/>
          <p:cNvSpPr txBox="1">
            <a:spLocks noChangeArrowheads="1"/>
          </p:cNvSpPr>
          <p:nvPr/>
        </p:nvSpPr>
        <p:spPr bwMode="auto">
          <a:xfrm>
            <a:off x="3440113" y="3695700"/>
            <a:ext cx="2860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        т   р       к   т</a:t>
            </a:r>
          </a:p>
        </p:txBody>
      </p:sp>
      <p:sp>
        <p:nvSpPr>
          <p:cNvPr id="294" name="Прямоугольник 293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Полотнища, которые попарно располагаются по бокам сцены, параллельно или под углом к рампе.</a:t>
            </a:r>
          </a:p>
        </p:txBody>
      </p:sp>
      <p:sp>
        <p:nvSpPr>
          <p:cNvPr id="295" name="TextBox 294"/>
          <p:cNvSpPr txBox="1">
            <a:spLocks noChangeArrowheads="1"/>
          </p:cNvSpPr>
          <p:nvPr/>
        </p:nvSpPr>
        <p:spPr bwMode="auto">
          <a:xfrm>
            <a:off x="5546725" y="3938588"/>
            <a:ext cx="1863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к   у   л       с  ы</a:t>
            </a:r>
          </a:p>
        </p:txBody>
      </p:sp>
      <p:sp>
        <p:nvSpPr>
          <p:cNvPr id="296" name="Прямоугольник 295"/>
          <p:cNvSpPr>
            <a:spLocks noChangeArrowheads="1"/>
          </p:cNvSpPr>
          <p:nvPr/>
        </p:nvSpPr>
        <p:spPr bwMode="auto">
          <a:xfrm>
            <a:off x="1352550" y="59436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Фальшивая пощечина.</a:t>
            </a:r>
          </a:p>
        </p:txBody>
      </p:sp>
      <p:sp>
        <p:nvSpPr>
          <p:cNvPr id="297" name="TextBox 296"/>
          <p:cNvSpPr txBox="1">
            <a:spLocks noChangeArrowheads="1"/>
          </p:cNvSpPr>
          <p:nvPr/>
        </p:nvSpPr>
        <p:spPr bwMode="auto">
          <a:xfrm>
            <a:off x="1336675" y="4187825"/>
            <a:ext cx="1196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а  п  а   ч</a:t>
            </a:r>
          </a:p>
        </p:txBody>
      </p:sp>
      <p:sp>
        <p:nvSpPr>
          <p:cNvPr id="298" name="Прямоугольник 297"/>
          <p:cNvSpPr>
            <a:spLocks noChangeArrowheads="1"/>
          </p:cNvSpPr>
          <p:nvPr/>
        </p:nvSpPr>
        <p:spPr bwMode="auto">
          <a:xfrm>
            <a:off x="1352550" y="5818188"/>
            <a:ext cx="6918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Ряд событий (последовательность сцен, актов), происходящих  на сцене театра и выстроенных для зрителя.</a:t>
            </a:r>
          </a:p>
        </p:txBody>
      </p:sp>
      <p:sp>
        <p:nvSpPr>
          <p:cNvPr id="299" name="TextBox 298"/>
          <p:cNvSpPr txBox="1">
            <a:spLocks noChangeArrowheads="1"/>
          </p:cNvSpPr>
          <p:nvPr/>
        </p:nvSpPr>
        <p:spPr bwMode="auto">
          <a:xfrm>
            <a:off x="3662363" y="4713288"/>
            <a:ext cx="152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с   ю  ж      т</a:t>
            </a:r>
          </a:p>
        </p:txBody>
      </p:sp>
      <p:sp>
        <p:nvSpPr>
          <p:cNvPr id="300" name="Прямоугольник 299"/>
          <p:cNvSpPr>
            <a:spLocks noChangeArrowheads="1"/>
          </p:cNvSpPr>
          <p:nvPr/>
        </p:nvSpPr>
        <p:spPr bwMode="auto">
          <a:xfrm>
            <a:off x="1352550" y="6019800"/>
            <a:ext cx="6918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Способность выдумывать, представлять что-л.; творческое воображение.</a:t>
            </a:r>
          </a:p>
        </p:txBody>
      </p:sp>
      <p:sp>
        <p:nvSpPr>
          <p:cNvPr id="301" name="TextBox 300"/>
          <p:cNvSpPr txBox="1">
            <a:spLocks noChangeArrowheads="1"/>
          </p:cNvSpPr>
          <p:nvPr/>
        </p:nvSpPr>
        <p:spPr bwMode="auto">
          <a:xfrm>
            <a:off x="3424238" y="5195888"/>
            <a:ext cx="2312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 ф  а  н   т       з   и   я </a:t>
            </a:r>
          </a:p>
        </p:txBody>
      </p:sp>
      <p:sp>
        <p:nvSpPr>
          <p:cNvPr id="302" name="TextBox 301"/>
          <p:cNvSpPr txBox="1">
            <a:spLocks noChangeArrowheads="1"/>
          </p:cNvSpPr>
          <p:nvPr/>
        </p:nvSpPr>
        <p:spPr bwMode="auto">
          <a:xfrm>
            <a:off x="1847850" y="2713038"/>
            <a:ext cx="2698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б</a:t>
            </a:r>
          </a:p>
          <a:p>
            <a:r>
              <a:rPr lang="ru-RU" sz="1600"/>
              <a:t>е</a:t>
            </a:r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л</a:t>
            </a:r>
          </a:p>
          <a:p>
            <a:endParaRPr lang="ru-RU" sz="100"/>
          </a:p>
          <a:p>
            <a:r>
              <a:rPr lang="ru-RU" sz="1600"/>
              <a:t>ь</a:t>
            </a:r>
          </a:p>
          <a:p>
            <a:r>
              <a:rPr lang="ru-RU" sz="1600"/>
              <a:t>э</a:t>
            </a:r>
          </a:p>
          <a:p>
            <a:r>
              <a:rPr lang="ru-RU" sz="1600"/>
              <a:t>т</a:t>
            </a:r>
          </a:p>
          <a:p>
            <a:endParaRPr lang="ru-RU" sz="1600"/>
          </a:p>
          <a:p>
            <a:r>
              <a:rPr lang="ru-RU" sz="1600"/>
              <a:t>ж</a:t>
            </a:r>
          </a:p>
        </p:txBody>
      </p:sp>
      <p:sp>
        <p:nvSpPr>
          <p:cNvPr id="303" name="Прямоугольник 302"/>
          <p:cNvSpPr>
            <a:spLocks noChangeArrowheads="1"/>
          </p:cNvSpPr>
          <p:nvPr/>
        </p:nvSpPr>
        <p:spPr bwMode="auto">
          <a:xfrm>
            <a:off x="1352550" y="5867400"/>
            <a:ext cx="6918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Специально изготавливаемые  для спектакля предметы (скульптура, мебель, посуда, украшения, оружие и др…)</a:t>
            </a:r>
          </a:p>
        </p:txBody>
      </p:sp>
      <p:sp>
        <p:nvSpPr>
          <p:cNvPr id="304" name="Прямоугольник 303"/>
          <p:cNvSpPr/>
          <p:nvPr/>
        </p:nvSpPr>
        <p:spPr>
          <a:xfrm>
            <a:off x="2025868" y="58542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305" name="Стрелка вправо 304">
            <a:hlinkClick r:id="rId4" action="ppaction://hlinksldjump"/>
          </p:cNvPr>
          <p:cNvSpPr/>
          <p:nvPr/>
        </p:nvSpPr>
        <p:spPr>
          <a:xfrm>
            <a:off x="5562600" y="57912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7458" name="Рисунок 305" descr="петрушка с дудкой.gif"/>
          <p:cNvPicPr>
            <a:picLocks noChangeAspect="1"/>
          </p:cNvPicPr>
          <p:nvPr/>
        </p:nvPicPr>
        <p:blipFill>
          <a:blip r:embed="rId5"/>
          <a:srcRect l="50787" t="32196" r="25984" b="13647"/>
          <a:stretch>
            <a:fillRect/>
          </a:stretch>
        </p:blipFill>
        <p:spPr bwMode="auto">
          <a:xfrm>
            <a:off x="6781800" y="3681413"/>
            <a:ext cx="15240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2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124" grpId="0"/>
      <p:bldP spid="125" grpId="0"/>
      <p:bldP spid="162" grpId="0"/>
      <p:bldP spid="163" grpId="0"/>
      <p:bldP spid="180" grpId="0"/>
      <p:bldP spid="220" grpId="0"/>
      <p:bldP spid="221" grpId="0"/>
      <p:bldP spid="222" grpId="0"/>
      <p:bldP spid="270" grpId="0"/>
      <p:bldP spid="271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121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  <p:bldP spid="294" grpId="0"/>
      <p:bldP spid="295" grpId="0"/>
      <p:bldP spid="296" grpId="0"/>
      <p:bldP spid="297" grpId="0"/>
      <p:bldP spid="298" grpId="0"/>
      <p:bldP spid="299" grpId="0"/>
      <p:bldP spid="300" grpId="0"/>
      <p:bldP spid="301" grpId="0"/>
      <p:bldP spid="302" grpId="0"/>
      <p:bldP spid="3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67"/>
          <p:cNvGrpSpPr>
            <a:grpSpLocks/>
          </p:cNvGrpSpPr>
          <p:nvPr/>
        </p:nvGrpSpPr>
        <p:grpSpPr bwMode="auto">
          <a:xfrm>
            <a:off x="22225" y="15875"/>
            <a:ext cx="9137650" cy="6864350"/>
            <a:chOff x="22225" y="15875"/>
            <a:chExt cx="9137650" cy="6864350"/>
          </a:xfrm>
        </p:grpSpPr>
        <p:pic>
          <p:nvPicPr>
            <p:cNvPr id="18576" name="Рисунок 213" descr="Сцена.gif"/>
            <p:cNvPicPr>
              <a:picLocks noChangeAspect="1"/>
            </p:cNvPicPr>
            <p:nvPr/>
          </p:nvPicPr>
          <p:blipFill>
            <a:blip r:embed="rId2"/>
            <a:srcRect l="15433" t="77383" r="11024"/>
            <a:stretch>
              <a:fillRect/>
            </a:stretch>
          </p:blipFill>
          <p:spPr bwMode="auto">
            <a:xfrm>
              <a:off x="1122842" y="5959555"/>
              <a:ext cx="7377236" cy="92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77" name="Рисунок 212" descr="Занавес.gif"/>
            <p:cNvPicPr>
              <a:picLocks noChangeAspect="1"/>
            </p:cNvPicPr>
            <p:nvPr/>
          </p:nvPicPr>
          <p:blipFill>
            <a:blip r:embed="rId3"/>
            <a:srcRect l="36850"/>
            <a:stretch>
              <a:fillRect/>
            </a:stretch>
          </p:blipFill>
          <p:spPr bwMode="auto">
            <a:xfrm>
              <a:off x="5370402" y="15875"/>
              <a:ext cx="3789473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78" name="Рисунок 211" descr="Занавес.gif"/>
            <p:cNvPicPr>
              <a:picLocks noChangeAspect="1"/>
            </p:cNvPicPr>
            <p:nvPr/>
          </p:nvPicPr>
          <p:blipFill>
            <a:blip r:embed="rId3"/>
            <a:srcRect r="25827"/>
            <a:stretch>
              <a:fillRect/>
            </a:stretch>
          </p:blipFill>
          <p:spPr bwMode="auto">
            <a:xfrm>
              <a:off x="22225" y="15875"/>
              <a:ext cx="4606810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Рисунок 153" descr="танцовщица.gif"/>
          <p:cNvPicPr>
            <a:picLocks noChangeAspect="1"/>
          </p:cNvPicPr>
          <p:nvPr/>
        </p:nvPicPr>
        <p:blipFill>
          <a:blip r:embed="rId4"/>
          <a:srcRect l="37991" t="6999" r="37206" b="7349"/>
          <a:stretch>
            <a:fillRect/>
          </a:stretch>
        </p:blipFill>
        <p:spPr bwMode="auto">
          <a:xfrm>
            <a:off x="1590675" y="1558925"/>
            <a:ext cx="21161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85800" y="381000"/>
            <a:ext cx="40386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12 «Общая театральная терминология»</a:t>
            </a:r>
          </a:p>
        </p:txBody>
      </p:sp>
      <p:sp>
        <p:nvSpPr>
          <p:cNvPr id="381" name="AutoShape 7"/>
          <p:cNvSpPr>
            <a:spLocks noChangeArrowheads="1"/>
          </p:cNvSpPr>
          <p:nvPr/>
        </p:nvSpPr>
        <p:spPr bwMode="auto">
          <a:xfrm>
            <a:off x="1428750" y="5656263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382" name="Прямоугольник 381"/>
          <p:cNvSpPr>
            <a:spLocks noChangeArrowheads="1"/>
          </p:cNvSpPr>
          <p:nvPr/>
        </p:nvSpPr>
        <p:spPr bwMode="auto">
          <a:xfrm>
            <a:off x="1428750" y="5969000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Полотнище, закрывающее сцену от зрительного зала.</a:t>
            </a:r>
          </a:p>
        </p:txBody>
      </p:sp>
      <p:sp>
        <p:nvSpPr>
          <p:cNvPr id="108" name="Прямоугольник 107"/>
          <p:cNvSpPr>
            <a:spLocks noChangeArrowheads="1"/>
          </p:cNvSpPr>
          <p:nvPr/>
        </p:nvSpPr>
        <p:spPr bwMode="auto">
          <a:xfrm>
            <a:off x="1428750" y="5983288"/>
            <a:ext cx="685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Объявление о представлении.</a:t>
            </a:r>
          </a:p>
        </p:txBody>
      </p: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>
            <a:off x="1428750" y="58848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Подкрашивание лица, наклеивание усов, бороды для придания необходимой для данной роли внешности.</a:t>
            </a:r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1504950" y="58848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Выразительное телодвижение, передача чувств и мыслей лицом и всем телом.</a:t>
            </a: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1428750" y="58848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Ложи по обеим сторонам партера на уровне сцены.</a:t>
            </a:r>
          </a:p>
        </p:txBody>
      </p:sp>
      <p:sp>
        <p:nvSpPr>
          <p:cNvPr id="117" name="Прямоугольник 116"/>
          <p:cNvSpPr>
            <a:spLocks noChangeArrowheads="1"/>
          </p:cNvSpPr>
          <p:nvPr/>
        </p:nvSpPr>
        <p:spPr bwMode="auto">
          <a:xfrm>
            <a:off x="15049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Действие с серьезным сюжетом, но без трагического исхода. </a:t>
            </a:r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1428750" y="58086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Идущий вдоль задней и боковых стен зрительного зала балкон с местами для зрителей.</a:t>
            </a:r>
          </a:p>
        </p:txBody>
      </p:sp>
      <p:sp>
        <p:nvSpPr>
          <p:cNvPr id="137" name="Прямоугольник 136"/>
          <p:cNvSpPr>
            <a:spLocks noChangeArrowheads="1"/>
          </p:cNvSpPr>
          <p:nvPr/>
        </p:nvSpPr>
        <p:spPr bwMode="auto">
          <a:xfrm>
            <a:off x="15049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Мысли и чувства, предаваемые не словами, а выражением лица.</a:t>
            </a:r>
          </a:p>
        </p:txBody>
      </p:sp>
      <p:sp>
        <p:nvSpPr>
          <p:cNvPr id="139" name="Прямоугольник 138"/>
          <p:cNvSpPr>
            <a:spLocks noChangeArrowheads="1"/>
          </p:cNvSpPr>
          <p:nvPr/>
        </p:nvSpPr>
        <p:spPr bwMode="auto">
          <a:xfrm>
            <a:off x="14287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Горизонтальные полосы ткани, ограничивающие высоту сцены.</a:t>
            </a:r>
          </a:p>
        </p:txBody>
      </p:sp>
      <p:sp>
        <p:nvSpPr>
          <p:cNvPr id="142" name="Прямоугольник 141"/>
          <p:cNvSpPr>
            <a:spLocks noChangeArrowheads="1"/>
          </p:cNvSpPr>
          <p:nvPr/>
        </p:nvSpPr>
        <p:spPr bwMode="auto">
          <a:xfrm>
            <a:off x="1504950" y="58086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Речь одного действующего лица, не предполагающая непосредственного отклика, в отличие от диалога.</a:t>
            </a:r>
          </a:p>
        </p:txBody>
      </p:sp>
      <p:sp>
        <p:nvSpPr>
          <p:cNvPr id="144" name="Прямоугольник 143"/>
          <p:cNvSpPr>
            <a:spLocks noChangeArrowheads="1"/>
          </p:cNvSpPr>
          <p:nvPr/>
        </p:nvSpPr>
        <p:spPr bwMode="auto">
          <a:xfrm>
            <a:off x="1504950" y="58848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Расписной или гладкий фон из мягкой ткани, подвешенный в глубине сцены.</a:t>
            </a:r>
          </a:p>
        </p:txBody>
      </p:sp>
      <p:sp>
        <p:nvSpPr>
          <p:cNvPr id="146" name="Прямоугольник 145"/>
          <p:cNvSpPr>
            <a:spLocks noChangeArrowheads="1"/>
          </p:cNvSpPr>
          <p:nvPr/>
        </p:nvSpPr>
        <p:spPr bwMode="auto">
          <a:xfrm>
            <a:off x="1504950" y="58848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Специализация актера на исполнение ролей, соответствующих его внешним сценическим данным, характеру дарования.</a:t>
            </a:r>
          </a:p>
        </p:txBody>
      </p:sp>
      <p:sp>
        <p:nvSpPr>
          <p:cNvPr id="153" name="Прямоугольник 152"/>
          <p:cNvSpPr>
            <a:spLocks noChangeArrowheads="1"/>
          </p:cNvSpPr>
          <p:nvPr/>
        </p:nvSpPr>
        <p:spPr bwMode="auto">
          <a:xfrm>
            <a:off x="15049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Основная форма подготовки спектакля путем многократных повторений.</a:t>
            </a:r>
          </a:p>
        </p:txBody>
      </p:sp>
      <p:sp>
        <p:nvSpPr>
          <p:cNvPr id="155" name="Прямоугольник 154"/>
          <p:cNvSpPr>
            <a:spLocks noChangeArrowheads="1"/>
          </p:cNvSpPr>
          <p:nvPr/>
        </p:nvSpPr>
        <p:spPr bwMode="auto">
          <a:xfrm>
            <a:off x="15049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Места в зрительном зале ниже уровня сцены.</a:t>
            </a:r>
          </a:p>
        </p:txBody>
      </p:sp>
      <p:sp>
        <p:nvSpPr>
          <p:cNvPr id="157" name="Прямоугольник 156"/>
          <p:cNvSpPr>
            <a:spLocks noChangeArrowheads="1"/>
          </p:cNvSpPr>
          <p:nvPr/>
        </p:nvSpPr>
        <p:spPr bwMode="auto">
          <a:xfrm>
            <a:off x="1428750" y="60372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Количество актеров театра. </a:t>
            </a:r>
          </a:p>
        </p:txBody>
      </p:sp>
      <p:sp>
        <p:nvSpPr>
          <p:cNvPr id="159" name="Прямоугольник 158"/>
          <p:cNvSpPr>
            <a:spLocks noChangeArrowheads="1"/>
          </p:cNvSpPr>
          <p:nvPr/>
        </p:nvSpPr>
        <p:spPr bwMode="auto">
          <a:xfrm>
            <a:off x="1504950" y="5884863"/>
            <a:ext cx="6858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Невысокий барьер вдоль авансцены, прикрывающий со стороны зрительного зала приборы для освещения сцены</a:t>
            </a:r>
            <a:r>
              <a:rPr lang="ru-RU" sz="1600"/>
              <a:t>.</a:t>
            </a:r>
          </a:p>
        </p:txBody>
      </p:sp>
      <p:sp>
        <p:nvSpPr>
          <p:cNvPr id="163" name="AutoShape 6"/>
          <p:cNvSpPr>
            <a:spLocks noChangeArrowheads="1"/>
          </p:cNvSpPr>
          <p:nvPr/>
        </p:nvSpPr>
        <p:spPr bwMode="auto">
          <a:xfrm>
            <a:off x="6311900" y="5327650"/>
            <a:ext cx="260350" cy="2397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41000">
                <a:srgbClr val="CCECFF"/>
              </a:gs>
            </a:gsLst>
            <a:path path="shape">
              <a:fillToRect l="50000" t="50000" r="50000" b="50000"/>
            </a:path>
            <a:tileRect/>
          </a:gra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 pitchFamily="34" charset="0"/>
            </a:endParaRPr>
          </a:p>
        </p:txBody>
      </p:sp>
      <p:grpSp>
        <p:nvGrpSpPr>
          <p:cNvPr id="18455" name="Группа 378"/>
          <p:cNvGrpSpPr>
            <a:grpSpLocks/>
          </p:cNvGrpSpPr>
          <p:nvPr/>
        </p:nvGrpSpPr>
        <p:grpSpPr bwMode="auto">
          <a:xfrm>
            <a:off x="3529013" y="627063"/>
            <a:ext cx="3824287" cy="4699000"/>
            <a:chOff x="2754527" y="-94"/>
            <a:chExt cx="4832283" cy="659025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5568845" y="4535155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3508756" y="5232030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>
              <a:off x="3849764" y="5229803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4196790" y="5227577"/>
              <a:ext cx="326967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" name="AutoShape 6"/>
            <p:cNvSpPr>
              <a:spLocks noChangeArrowheads="1"/>
            </p:cNvSpPr>
            <p:nvPr/>
          </p:nvSpPr>
          <p:spPr bwMode="auto">
            <a:xfrm>
              <a:off x="4533786" y="5218672"/>
              <a:ext cx="326967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4868776" y="5216444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5213796" y="5216444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90406" y="5154104"/>
              <a:ext cx="298884" cy="215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74" name="AutoShape 6"/>
            <p:cNvSpPr>
              <a:spLocks noChangeArrowheads="1"/>
            </p:cNvSpPr>
            <p:nvPr/>
          </p:nvSpPr>
          <p:spPr bwMode="auto">
            <a:xfrm>
              <a:off x="4561869" y="4530702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>
              <a:off x="5237867" y="4528476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78" name="AutoShape 6"/>
            <p:cNvSpPr>
              <a:spLocks noChangeArrowheads="1"/>
            </p:cNvSpPr>
            <p:nvPr/>
          </p:nvSpPr>
          <p:spPr bwMode="auto">
            <a:xfrm>
              <a:off x="4896859" y="4532929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83" name="AutoShape 6"/>
            <p:cNvSpPr>
              <a:spLocks noChangeArrowheads="1"/>
            </p:cNvSpPr>
            <p:nvPr/>
          </p:nvSpPr>
          <p:spPr bwMode="auto">
            <a:xfrm>
              <a:off x="5907848" y="4535155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8" name="AutoShape 6"/>
            <p:cNvSpPr>
              <a:spLocks noChangeArrowheads="1"/>
            </p:cNvSpPr>
            <p:nvPr/>
          </p:nvSpPr>
          <p:spPr bwMode="auto">
            <a:xfrm>
              <a:off x="5917877" y="3844960"/>
              <a:ext cx="326967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19" name="AutoShape 6"/>
            <p:cNvSpPr>
              <a:spLocks noChangeArrowheads="1"/>
            </p:cNvSpPr>
            <p:nvPr/>
          </p:nvSpPr>
          <p:spPr bwMode="auto">
            <a:xfrm>
              <a:off x="4888836" y="3844960"/>
              <a:ext cx="326966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0" name="AutoShape 6"/>
            <p:cNvSpPr>
              <a:spLocks noChangeArrowheads="1"/>
            </p:cNvSpPr>
            <p:nvPr/>
          </p:nvSpPr>
          <p:spPr bwMode="auto">
            <a:xfrm>
              <a:off x="5572857" y="3844960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1" name="AutoShape 6"/>
            <p:cNvSpPr>
              <a:spLocks noChangeArrowheads="1"/>
            </p:cNvSpPr>
            <p:nvPr/>
          </p:nvSpPr>
          <p:spPr bwMode="auto">
            <a:xfrm>
              <a:off x="5233856" y="3836054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176642" y="3773714"/>
              <a:ext cx="302895" cy="2404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26" name="AutoShape 6"/>
            <p:cNvSpPr>
              <a:spLocks noChangeArrowheads="1"/>
            </p:cNvSpPr>
            <p:nvPr/>
          </p:nvSpPr>
          <p:spPr bwMode="auto">
            <a:xfrm>
              <a:off x="6262897" y="5559316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7" name="AutoShape 6"/>
            <p:cNvSpPr>
              <a:spLocks noChangeArrowheads="1"/>
            </p:cNvSpPr>
            <p:nvPr/>
          </p:nvSpPr>
          <p:spPr bwMode="auto">
            <a:xfrm>
              <a:off x="6262897" y="5906640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8" name="AutoShape 6"/>
            <p:cNvSpPr>
              <a:spLocks noChangeArrowheads="1"/>
            </p:cNvSpPr>
            <p:nvPr/>
          </p:nvSpPr>
          <p:spPr bwMode="auto">
            <a:xfrm>
              <a:off x="6262897" y="6253963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29" name="AutoShape 6"/>
            <p:cNvSpPr>
              <a:spLocks noChangeArrowheads="1"/>
            </p:cNvSpPr>
            <p:nvPr/>
          </p:nvSpPr>
          <p:spPr bwMode="auto">
            <a:xfrm>
              <a:off x="6260891" y="4875800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0" name="AutoShape 6"/>
            <p:cNvSpPr>
              <a:spLocks noChangeArrowheads="1"/>
            </p:cNvSpPr>
            <p:nvPr/>
          </p:nvSpPr>
          <p:spPr bwMode="auto">
            <a:xfrm>
              <a:off x="6258885" y="5216444"/>
              <a:ext cx="326967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1" name="AutoShape 6"/>
            <p:cNvSpPr>
              <a:spLocks noChangeArrowheads="1"/>
            </p:cNvSpPr>
            <p:nvPr/>
          </p:nvSpPr>
          <p:spPr bwMode="auto">
            <a:xfrm>
              <a:off x="6250861" y="4532929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2" name="AutoShape 6"/>
            <p:cNvSpPr>
              <a:spLocks noChangeArrowheads="1"/>
            </p:cNvSpPr>
            <p:nvPr/>
          </p:nvSpPr>
          <p:spPr bwMode="auto">
            <a:xfrm>
              <a:off x="6248856" y="4192284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auto">
            <a:xfrm>
              <a:off x="5225832" y="4181152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4" name="AutoShape 6"/>
            <p:cNvSpPr>
              <a:spLocks noChangeArrowheads="1"/>
            </p:cNvSpPr>
            <p:nvPr/>
          </p:nvSpPr>
          <p:spPr bwMode="auto">
            <a:xfrm>
              <a:off x="5225832" y="4878026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6" name="AutoShape 6"/>
            <p:cNvSpPr>
              <a:spLocks noChangeArrowheads="1"/>
            </p:cNvSpPr>
            <p:nvPr/>
          </p:nvSpPr>
          <p:spPr bwMode="auto">
            <a:xfrm>
              <a:off x="6248856" y="3849413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131553" y="3751450"/>
              <a:ext cx="300889" cy="215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834675" y="3789300"/>
              <a:ext cx="228676" cy="184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" name="AutoShape 6"/>
            <p:cNvSpPr>
              <a:spLocks noChangeArrowheads="1"/>
            </p:cNvSpPr>
            <p:nvPr/>
          </p:nvSpPr>
          <p:spPr bwMode="auto">
            <a:xfrm>
              <a:off x="3855782" y="4192284"/>
              <a:ext cx="326967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8" name="AutoShape 6"/>
            <p:cNvSpPr>
              <a:spLocks noChangeArrowheads="1"/>
            </p:cNvSpPr>
            <p:nvPr/>
          </p:nvSpPr>
          <p:spPr bwMode="auto">
            <a:xfrm>
              <a:off x="3853776" y="4539608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auto">
            <a:xfrm>
              <a:off x="3853776" y="4886932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0" name="AutoShape 6"/>
            <p:cNvSpPr>
              <a:spLocks noChangeArrowheads="1"/>
            </p:cNvSpPr>
            <p:nvPr/>
          </p:nvSpPr>
          <p:spPr bwMode="auto">
            <a:xfrm>
              <a:off x="3853776" y="3508769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51" name="AutoShape 6"/>
            <p:cNvSpPr>
              <a:spLocks noChangeArrowheads="1"/>
            </p:cNvSpPr>
            <p:nvPr/>
          </p:nvSpPr>
          <p:spPr bwMode="auto">
            <a:xfrm>
              <a:off x="3849764" y="3858319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154576" y="3751450"/>
              <a:ext cx="298884" cy="215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67591" y="4452778"/>
              <a:ext cx="302895" cy="2404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53480" y="3413031"/>
              <a:ext cx="258764" cy="215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13" name="AutoShape 6"/>
            <p:cNvSpPr>
              <a:spLocks noChangeArrowheads="1"/>
            </p:cNvSpPr>
            <p:nvPr/>
          </p:nvSpPr>
          <p:spPr bwMode="auto">
            <a:xfrm>
              <a:off x="4190772" y="4198964"/>
              <a:ext cx="326966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4" name="AutoShape 6"/>
            <p:cNvSpPr>
              <a:spLocks noChangeArrowheads="1"/>
            </p:cNvSpPr>
            <p:nvPr/>
          </p:nvSpPr>
          <p:spPr bwMode="auto">
            <a:xfrm>
              <a:off x="3189813" y="4192284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5" name="AutoShape 6"/>
            <p:cNvSpPr>
              <a:spLocks noChangeArrowheads="1"/>
            </p:cNvSpPr>
            <p:nvPr/>
          </p:nvSpPr>
          <p:spPr bwMode="auto">
            <a:xfrm>
              <a:off x="3520792" y="4192284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087511" y="4096548"/>
              <a:ext cx="298883" cy="215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17" name="AutoShape 6"/>
            <p:cNvSpPr>
              <a:spLocks noChangeArrowheads="1"/>
            </p:cNvSpPr>
            <p:nvPr/>
          </p:nvSpPr>
          <p:spPr bwMode="auto">
            <a:xfrm>
              <a:off x="3189813" y="3148086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8" name="AutoShape 6"/>
            <p:cNvSpPr>
              <a:spLocks noChangeArrowheads="1"/>
            </p:cNvSpPr>
            <p:nvPr/>
          </p:nvSpPr>
          <p:spPr bwMode="auto">
            <a:xfrm>
              <a:off x="3187808" y="3495410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19" name="AutoShape 6"/>
            <p:cNvSpPr>
              <a:spLocks noChangeArrowheads="1"/>
            </p:cNvSpPr>
            <p:nvPr/>
          </p:nvSpPr>
          <p:spPr bwMode="auto">
            <a:xfrm>
              <a:off x="3187808" y="3842734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0" name="AutoShape 6"/>
            <p:cNvSpPr>
              <a:spLocks noChangeArrowheads="1"/>
            </p:cNvSpPr>
            <p:nvPr/>
          </p:nvSpPr>
          <p:spPr bwMode="auto">
            <a:xfrm>
              <a:off x="3197837" y="2464570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1" name="AutoShape 6"/>
            <p:cNvSpPr>
              <a:spLocks noChangeArrowheads="1"/>
            </p:cNvSpPr>
            <p:nvPr/>
          </p:nvSpPr>
          <p:spPr bwMode="auto">
            <a:xfrm>
              <a:off x="3183796" y="2805215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2" name="AutoShape 6"/>
            <p:cNvSpPr>
              <a:spLocks noChangeArrowheads="1"/>
            </p:cNvSpPr>
            <p:nvPr/>
          </p:nvSpPr>
          <p:spPr bwMode="auto">
            <a:xfrm>
              <a:off x="3187808" y="2123926"/>
              <a:ext cx="326966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3" name="AutoShape 6"/>
            <p:cNvSpPr>
              <a:spLocks noChangeArrowheads="1"/>
            </p:cNvSpPr>
            <p:nvPr/>
          </p:nvSpPr>
          <p:spPr bwMode="auto">
            <a:xfrm>
              <a:off x="3193825" y="1781055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4" name="AutoShape 6"/>
            <p:cNvSpPr>
              <a:spLocks noChangeArrowheads="1"/>
            </p:cNvSpPr>
            <p:nvPr/>
          </p:nvSpPr>
          <p:spPr bwMode="auto">
            <a:xfrm>
              <a:off x="3193825" y="1438184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3099547" y="1342446"/>
              <a:ext cx="256759" cy="2137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26" name="AutoShape 6"/>
            <p:cNvSpPr>
              <a:spLocks noChangeArrowheads="1"/>
            </p:cNvSpPr>
            <p:nvPr/>
          </p:nvSpPr>
          <p:spPr bwMode="auto">
            <a:xfrm>
              <a:off x="2848805" y="1429278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2754527" y="1351352"/>
              <a:ext cx="256759" cy="215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28" name="AutoShape 6"/>
            <p:cNvSpPr>
              <a:spLocks noChangeArrowheads="1"/>
            </p:cNvSpPr>
            <p:nvPr/>
          </p:nvSpPr>
          <p:spPr bwMode="auto">
            <a:xfrm>
              <a:off x="3534833" y="1438184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29" name="AutoShape 6"/>
            <p:cNvSpPr>
              <a:spLocks noChangeArrowheads="1"/>
            </p:cNvSpPr>
            <p:nvPr/>
          </p:nvSpPr>
          <p:spPr bwMode="auto">
            <a:xfrm>
              <a:off x="3877847" y="1438184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0" name="AutoShape 6"/>
            <p:cNvSpPr>
              <a:spLocks noChangeArrowheads="1"/>
            </p:cNvSpPr>
            <p:nvPr/>
          </p:nvSpPr>
          <p:spPr bwMode="auto">
            <a:xfrm>
              <a:off x="2858835" y="2466797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2764556" y="2391098"/>
              <a:ext cx="256759" cy="215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33" name="AutoShape 6"/>
            <p:cNvSpPr>
              <a:spLocks noChangeArrowheads="1"/>
            </p:cNvSpPr>
            <p:nvPr/>
          </p:nvSpPr>
          <p:spPr bwMode="auto">
            <a:xfrm>
              <a:off x="3532828" y="2466797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5" name="AutoShape 6"/>
            <p:cNvSpPr>
              <a:spLocks noChangeArrowheads="1"/>
            </p:cNvSpPr>
            <p:nvPr/>
          </p:nvSpPr>
          <p:spPr bwMode="auto">
            <a:xfrm>
              <a:off x="3869824" y="2469023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6" name="AutoShape 6"/>
            <p:cNvSpPr>
              <a:spLocks noChangeArrowheads="1"/>
            </p:cNvSpPr>
            <p:nvPr/>
          </p:nvSpPr>
          <p:spPr bwMode="auto">
            <a:xfrm>
              <a:off x="4886829" y="1084180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7" name="AutoShape 6"/>
            <p:cNvSpPr>
              <a:spLocks noChangeArrowheads="1"/>
            </p:cNvSpPr>
            <p:nvPr/>
          </p:nvSpPr>
          <p:spPr bwMode="auto">
            <a:xfrm>
              <a:off x="3867817" y="1093085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8" name="AutoShape 6"/>
            <p:cNvSpPr>
              <a:spLocks noChangeArrowheads="1"/>
            </p:cNvSpPr>
            <p:nvPr/>
          </p:nvSpPr>
          <p:spPr bwMode="auto">
            <a:xfrm>
              <a:off x="4553845" y="1084180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39" name="AutoShape 6"/>
            <p:cNvSpPr>
              <a:spLocks noChangeArrowheads="1"/>
            </p:cNvSpPr>
            <p:nvPr/>
          </p:nvSpPr>
          <p:spPr bwMode="auto">
            <a:xfrm>
              <a:off x="4212837" y="1086407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3791592" y="1068595"/>
              <a:ext cx="256759" cy="2137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  <p:sp>
          <p:nvSpPr>
            <p:cNvPr id="341" name="AutoShape 6"/>
            <p:cNvSpPr>
              <a:spLocks noChangeArrowheads="1"/>
            </p:cNvSpPr>
            <p:nvPr/>
          </p:nvSpPr>
          <p:spPr bwMode="auto">
            <a:xfrm>
              <a:off x="5229844" y="1086407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2" name="AutoShape 6"/>
            <p:cNvSpPr>
              <a:spLocks noChangeArrowheads="1"/>
            </p:cNvSpPr>
            <p:nvPr/>
          </p:nvSpPr>
          <p:spPr bwMode="auto">
            <a:xfrm>
              <a:off x="3857788" y="2123926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3" name="AutoShape 6"/>
            <p:cNvSpPr>
              <a:spLocks noChangeArrowheads="1"/>
            </p:cNvSpPr>
            <p:nvPr/>
          </p:nvSpPr>
          <p:spPr bwMode="auto">
            <a:xfrm>
              <a:off x="3865812" y="1783280"/>
              <a:ext cx="326966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4" name="AutoShape 6"/>
            <p:cNvSpPr>
              <a:spLocks noChangeArrowheads="1"/>
            </p:cNvSpPr>
            <p:nvPr/>
          </p:nvSpPr>
          <p:spPr bwMode="auto">
            <a:xfrm>
              <a:off x="3857788" y="2820799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5" name="AutoShape 6"/>
            <p:cNvSpPr>
              <a:spLocks noChangeArrowheads="1"/>
            </p:cNvSpPr>
            <p:nvPr/>
          </p:nvSpPr>
          <p:spPr bwMode="auto">
            <a:xfrm>
              <a:off x="5229844" y="743536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141583" y="687874"/>
              <a:ext cx="248735" cy="18479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</a:t>
              </a:r>
              <a:endParaRPr lang="ru-R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7" name="AutoShape 6"/>
            <p:cNvSpPr>
              <a:spLocks noChangeArrowheads="1"/>
            </p:cNvSpPr>
            <p:nvPr/>
          </p:nvSpPr>
          <p:spPr bwMode="auto">
            <a:xfrm>
              <a:off x="5229844" y="1420372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8" name="AutoShape 6"/>
            <p:cNvSpPr>
              <a:spLocks noChangeArrowheads="1"/>
            </p:cNvSpPr>
            <p:nvPr/>
          </p:nvSpPr>
          <p:spPr bwMode="auto">
            <a:xfrm>
              <a:off x="5231849" y="2451211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49" name="AutoShape 6"/>
            <p:cNvSpPr>
              <a:spLocks noChangeArrowheads="1"/>
            </p:cNvSpPr>
            <p:nvPr/>
          </p:nvSpPr>
          <p:spPr bwMode="auto">
            <a:xfrm>
              <a:off x="5229844" y="2106114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0" name="AutoShape 6"/>
            <p:cNvSpPr>
              <a:spLocks noChangeArrowheads="1"/>
            </p:cNvSpPr>
            <p:nvPr/>
          </p:nvSpPr>
          <p:spPr bwMode="auto">
            <a:xfrm>
              <a:off x="5227837" y="1763243"/>
              <a:ext cx="326967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1" name="AutoShape 6"/>
            <p:cNvSpPr>
              <a:spLocks noChangeArrowheads="1"/>
            </p:cNvSpPr>
            <p:nvPr/>
          </p:nvSpPr>
          <p:spPr bwMode="auto">
            <a:xfrm>
              <a:off x="4549833" y="1769922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2" name="AutoShape 6"/>
            <p:cNvSpPr>
              <a:spLocks noChangeArrowheads="1"/>
            </p:cNvSpPr>
            <p:nvPr/>
          </p:nvSpPr>
          <p:spPr bwMode="auto">
            <a:xfrm>
              <a:off x="4886829" y="1772149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4459567" y="1696450"/>
              <a:ext cx="270800" cy="21596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6.</a:t>
              </a:r>
            </a:p>
          </p:txBody>
        </p:sp>
        <p:sp>
          <p:nvSpPr>
            <p:cNvPr id="355" name="AutoShape 6"/>
            <p:cNvSpPr>
              <a:spLocks noChangeArrowheads="1"/>
            </p:cNvSpPr>
            <p:nvPr/>
          </p:nvSpPr>
          <p:spPr bwMode="auto">
            <a:xfrm>
              <a:off x="4553845" y="2115020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6" name="AutoShape 6"/>
            <p:cNvSpPr>
              <a:spLocks noChangeArrowheads="1"/>
            </p:cNvSpPr>
            <p:nvPr/>
          </p:nvSpPr>
          <p:spPr bwMode="auto">
            <a:xfrm>
              <a:off x="4543816" y="2457891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7" name="AutoShape 6"/>
            <p:cNvSpPr>
              <a:spLocks noChangeArrowheads="1"/>
            </p:cNvSpPr>
            <p:nvPr/>
          </p:nvSpPr>
          <p:spPr bwMode="auto">
            <a:xfrm>
              <a:off x="4208825" y="2469023"/>
              <a:ext cx="326967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8" name="AutoShape 6"/>
            <p:cNvSpPr>
              <a:spLocks noChangeArrowheads="1"/>
            </p:cNvSpPr>
            <p:nvPr/>
          </p:nvSpPr>
          <p:spPr bwMode="auto">
            <a:xfrm>
              <a:off x="4549833" y="2798535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59" name="AutoShape 6"/>
            <p:cNvSpPr>
              <a:spLocks noChangeArrowheads="1"/>
            </p:cNvSpPr>
            <p:nvPr/>
          </p:nvSpPr>
          <p:spPr bwMode="auto">
            <a:xfrm>
              <a:off x="4553845" y="3143633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0" name="AutoShape 6"/>
            <p:cNvSpPr>
              <a:spLocks noChangeArrowheads="1"/>
            </p:cNvSpPr>
            <p:nvPr/>
          </p:nvSpPr>
          <p:spPr bwMode="auto">
            <a:xfrm>
              <a:off x="4563875" y="3486504"/>
              <a:ext cx="326966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1" name="AutoShape 6"/>
            <p:cNvSpPr>
              <a:spLocks noChangeArrowheads="1"/>
            </p:cNvSpPr>
            <p:nvPr/>
          </p:nvSpPr>
          <p:spPr bwMode="auto">
            <a:xfrm>
              <a:off x="5911860" y="741308"/>
              <a:ext cx="328972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2" name="AutoShape 6"/>
            <p:cNvSpPr>
              <a:spLocks noChangeArrowheads="1"/>
            </p:cNvSpPr>
            <p:nvPr/>
          </p:nvSpPr>
          <p:spPr bwMode="auto">
            <a:xfrm>
              <a:off x="5572857" y="743536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3" name="AutoShape 6"/>
            <p:cNvSpPr>
              <a:spLocks noChangeArrowheads="1"/>
            </p:cNvSpPr>
            <p:nvPr/>
          </p:nvSpPr>
          <p:spPr bwMode="auto">
            <a:xfrm>
              <a:off x="6248856" y="743536"/>
              <a:ext cx="326966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4" name="AutoShape 6"/>
            <p:cNvSpPr>
              <a:spLocks noChangeArrowheads="1"/>
            </p:cNvSpPr>
            <p:nvPr/>
          </p:nvSpPr>
          <p:spPr bwMode="auto">
            <a:xfrm>
              <a:off x="6583845" y="745761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5" name="AutoShape 6"/>
            <p:cNvSpPr>
              <a:spLocks noChangeArrowheads="1"/>
            </p:cNvSpPr>
            <p:nvPr/>
          </p:nvSpPr>
          <p:spPr bwMode="auto">
            <a:xfrm>
              <a:off x="7257838" y="743536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6" name="AutoShape 6"/>
            <p:cNvSpPr>
              <a:spLocks noChangeArrowheads="1"/>
            </p:cNvSpPr>
            <p:nvPr/>
          </p:nvSpPr>
          <p:spPr bwMode="auto">
            <a:xfrm>
              <a:off x="6922848" y="743536"/>
              <a:ext cx="326966" cy="33841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7" name="AutoShape 6"/>
            <p:cNvSpPr>
              <a:spLocks noChangeArrowheads="1"/>
            </p:cNvSpPr>
            <p:nvPr/>
          </p:nvSpPr>
          <p:spPr bwMode="auto">
            <a:xfrm>
              <a:off x="5901829" y="55566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5811563" y="-94"/>
              <a:ext cx="248735" cy="184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</a:t>
              </a:r>
            </a:p>
          </p:txBody>
        </p:sp>
        <p:sp>
          <p:nvSpPr>
            <p:cNvPr id="369" name="AutoShape 6"/>
            <p:cNvSpPr>
              <a:spLocks noChangeArrowheads="1"/>
            </p:cNvSpPr>
            <p:nvPr/>
          </p:nvSpPr>
          <p:spPr bwMode="auto">
            <a:xfrm>
              <a:off x="5905841" y="400664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0" name="AutoShape 6"/>
            <p:cNvSpPr>
              <a:spLocks noChangeArrowheads="1"/>
            </p:cNvSpPr>
            <p:nvPr/>
          </p:nvSpPr>
          <p:spPr bwMode="auto">
            <a:xfrm>
              <a:off x="5915872" y="1086407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1" name="AutoShape 6"/>
            <p:cNvSpPr>
              <a:spLocks noChangeArrowheads="1"/>
            </p:cNvSpPr>
            <p:nvPr/>
          </p:nvSpPr>
          <p:spPr bwMode="auto">
            <a:xfrm>
              <a:off x="5917877" y="2108340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2" name="AutoShape 6"/>
            <p:cNvSpPr>
              <a:spLocks noChangeArrowheads="1"/>
            </p:cNvSpPr>
            <p:nvPr/>
          </p:nvSpPr>
          <p:spPr bwMode="auto">
            <a:xfrm>
              <a:off x="5905841" y="1763243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3" name="AutoShape 6"/>
            <p:cNvSpPr>
              <a:spLocks noChangeArrowheads="1"/>
            </p:cNvSpPr>
            <p:nvPr/>
          </p:nvSpPr>
          <p:spPr bwMode="auto">
            <a:xfrm>
              <a:off x="5911860" y="1420372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4" name="AutoShape 6"/>
            <p:cNvSpPr>
              <a:spLocks noChangeArrowheads="1"/>
            </p:cNvSpPr>
            <p:nvPr/>
          </p:nvSpPr>
          <p:spPr bwMode="auto">
            <a:xfrm>
              <a:off x="5562828" y="1754337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5" name="AutoShape 6"/>
            <p:cNvSpPr>
              <a:spLocks noChangeArrowheads="1"/>
            </p:cNvSpPr>
            <p:nvPr/>
          </p:nvSpPr>
          <p:spPr bwMode="auto">
            <a:xfrm>
              <a:off x="6244844" y="1761016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6" name="AutoShape 6"/>
            <p:cNvSpPr>
              <a:spLocks noChangeArrowheads="1"/>
            </p:cNvSpPr>
            <p:nvPr/>
          </p:nvSpPr>
          <p:spPr bwMode="auto">
            <a:xfrm>
              <a:off x="6581840" y="1763243"/>
              <a:ext cx="328972" cy="33619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7" name="AutoShape 6"/>
            <p:cNvSpPr>
              <a:spLocks noChangeArrowheads="1"/>
            </p:cNvSpPr>
            <p:nvPr/>
          </p:nvSpPr>
          <p:spPr bwMode="auto">
            <a:xfrm>
              <a:off x="7255832" y="1761016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378" name="AutoShape 6"/>
            <p:cNvSpPr>
              <a:spLocks noChangeArrowheads="1"/>
            </p:cNvSpPr>
            <p:nvPr/>
          </p:nvSpPr>
          <p:spPr bwMode="auto">
            <a:xfrm>
              <a:off x="6918836" y="1761016"/>
              <a:ext cx="328972" cy="33619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rgbClr val="CCECFF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8459" name="TextBox 379"/>
          <p:cNvSpPr txBox="1">
            <a:spLocks noChangeArrowheads="1"/>
          </p:cNvSpPr>
          <p:nvPr/>
        </p:nvSpPr>
        <p:spPr bwMode="auto">
          <a:xfrm>
            <a:off x="5486400" y="1108075"/>
            <a:ext cx="1995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з   а   н   а  в   е   с   </a:t>
            </a:r>
          </a:p>
        </p:txBody>
      </p:sp>
      <p:sp>
        <p:nvSpPr>
          <p:cNvPr id="18460" name="TextBox 108"/>
          <p:cNvSpPr txBox="1">
            <a:spLocks noChangeArrowheads="1"/>
          </p:cNvSpPr>
          <p:nvPr/>
        </p:nvSpPr>
        <p:spPr bwMode="auto">
          <a:xfrm>
            <a:off x="4405313" y="1352550"/>
            <a:ext cx="1385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а   ф  и  ш  а </a:t>
            </a:r>
          </a:p>
        </p:txBody>
      </p:sp>
      <p:sp>
        <p:nvSpPr>
          <p:cNvPr id="18461" name="TextBox 110"/>
          <p:cNvSpPr txBox="1">
            <a:spLocks noChangeArrowheads="1"/>
          </p:cNvSpPr>
          <p:nvPr/>
        </p:nvSpPr>
        <p:spPr bwMode="auto">
          <a:xfrm>
            <a:off x="3635375" y="1593850"/>
            <a:ext cx="1317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г   р   и  м</a:t>
            </a:r>
          </a:p>
        </p:txBody>
      </p:sp>
      <p:sp>
        <p:nvSpPr>
          <p:cNvPr id="18462" name="TextBox 112"/>
          <p:cNvSpPr txBox="1">
            <a:spLocks noChangeArrowheads="1"/>
          </p:cNvSpPr>
          <p:nvPr/>
        </p:nvSpPr>
        <p:spPr bwMode="auto">
          <a:xfrm>
            <a:off x="4953000" y="1830388"/>
            <a:ext cx="2438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   а   н  т   о   м  и   м  а   </a:t>
            </a:r>
          </a:p>
        </p:txBody>
      </p:sp>
      <p:sp>
        <p:nvSpPr>
          <p:cNvPr id="18463" name="TextBox 115"/>
          <p:cNvSpPr txBox="1">
            <a:spLocks noChangeArrowheads="1"/>
          </p:cNvSpPr>
          <p:nvPr/>
        </p:nvSpPr>
        <p:spPr bwMode="auto">
          <a:xfrm>
            <a:off x="3590925" y="2346325"/>
            <a:ext cx="1663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б   е   н  у   а   р   </a:t>
            </a:r>
          </a:p>
        </p:txBody>
      </p:sp>
      <p:sp>
        <p:nvSpPr>
          <p:cNvPr id="18464" name="TextBox 122"/>
          <p:cNvSpPr txBox="1">
            <a:spLocks noChangeArrowheads="1"/>
          </p:cNvSpPr>
          <p:nvPr/>
        </p:nvSpPr>
        <p:spPr bwMode="auto">
          <a:xfrm>
            <a:off x="5208588" y="3319463"/>
            <a:ext cx="1573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д   р   а  м   а  </a:t>
            </a:r>
          </a:p>
        </p:txBody>
      </p:sp>
      <p:sp>
        <p:nvSpPr>
          <p:cNvPr id="18465" name="TextBox 124"/>
          <p:cNvSpPr txBox="1">
            <a:spLocks noChangeArrowheads="1"/>
          </p:cNvSpPr>
          <p:nvPr/>
        </p:nvSpPr>
        <p:spPr bwMode="auto">
          <a:xfrm>
            <a:off x="3849688" y="3548063"/>
            <a:ext cx="1144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я   р   у   с  </a:t>
            </a:r>
          </a:p>
        </p:txBody>
      </p:sp>
      <p:sp>
        <p:nvSpPr>
          <p:cNvPr id="18466" name="TextBox 137"/>
          <p:cNvSpPr txBox="1">
            <a:spLocks noChangeArrowheads="1"/>
          </p:cNvSpPr>
          <p:nvPr/>
        </p:nvSpPr>
        <p:spPr bwMode="auto">
          <a:xfrm>
            <a:off x="4953000" y="380365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м   и  м   и  к   а</a:t>
            </a:r>
          </a:p>
        </p:txBody>
      </p:sp>
      <p:sp>
        <p:nvSpPr>
          <p:cNvPr id="18467" name="TextBox 140"/>
          <p:cNvSpPr txBox="1">
            <a:spLocks noChangeArrowheads="1"/>
          </p:cNvSpPr>
          <p:nvPr/>
        </p:nvSpPr>
        <p:spPr bwMode="auto">
          <a:xfrm>
            <a:off x="4156075" y="4302125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   а  д   у   г   а</a:t>
            </a:r>
          </a:p>
        </p:txBody>
      </p:sp>
      <p:sp>
        <p:nvSpPr>
          <p:cNvPr id="18468" name="TextBox 382"/>
          <p:cNvSpPr txBox="1">
            <a:spLocks noChangeArrowheads="1"/>
          </p:cNvSpPr>
          <p:nvPr/>
        </p:nvSpPr>
        <p:spPr bwMode="auto">
          <a:xfrm>
            <a:off x="6007100" y="596900"/>
            <a:ext cx="3254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м</a:t>
            </a:r>
          </a:p>
          <a:p>
            <a:r>
              <a:rPr lang="ru-RU" sz="1600"/>
              <a:t>о</a:t>
            </a:r>
          </a:p>
          <a:p>
            <a:endParaRPr lang="ru-RU" sz="1600"/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о</a:t>
            </a:r>
          </a:p>
          <a:p>
            <a:endParaRPr lang="ru-RU" sz="100"/>
          </a:p>
          <a:p>
            <a:r>
              <a:rPr lang="ru-RU" sz="1600"/>
              <a:t>л</a:t>
            </a:r>
          </a:p>
          <a:p>
            <a:endParaRPr lang="ru-RU" sz="2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endParaRPr lang="ru-RU" sz="300"/>
          </a:p>
          <a:p>
            <a:r>
              <a:rPr lang="ru-RU" sz="1600"/>
              <a:t>г</a:t>
            </a:r>
          </a:p>
        </p:txBody>
      </p:sp>
      <p:sp>
        <p:nvSpPr>
          <p:cNvPr id="18469" name="TextBox 144"/>
          <p:cNvSpPr txBox="1">
            <a:spLocks noChangeArrowheads="1"/>
          </p:cNvSpPr>
          <p:nvPr/>
        </p:nvSpPr>
        <p:spPr bwMode="auto">
          <a:xfrm>
            <a:off x="5459413" y="1593850"/>
            <a:ext cx="30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д</a:t>
            </a:r>
          </a:p>
          <a:p>
            <a:endParaRPr lang="ru-RU" sz="1600"/>
          </a:p>
          <a:p>
            <a:r>
              <a:rPr lang="ru-RU" sz="1600"/>
              <a:t>и</a:t>
            </a:r>
            <a:endParaRPr lang="ru-RU" sz="300"/>
          </a:p>
          <a:p>
            <a:r>
              <a:rPr lang="ru-RU" sz="1600"/>
              <a:t>к</a:t>
            </a:r>
          </a:p>
        </p:txBody>
      </p:sp>
      <p:sp>
        <p:nvSpPr>
          <p:cNvPr id="18470" name="TextBox 151"/>
          <p:cNvSpPr txBox="1">
            <a:spLocks noChangeArrowheads="1"/>
          </p:cNvSpPr>
          <p:nvPr/>
        </p:nvSpPr>
        <p:spPr bwMode="auto">
          <a:xfrm>
            <a:off x="4405313" y="1822450"/>
            <a:ext cx="3048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п</a:t>
            </a:r>
          </a:p>
          <a:p>
            <a:r>
              <a:rPr lang="ru-RU" sz="1600"/>
              <a:t>л</a:t>
            </a:r>
          </a:p>
          <a:p>
            <a:endParaRPr lang="ru-RU" sz="1600"/>
          </a:p>
          <a:p>
            <a:endParaRPr lang="ru-RU" sz="300"/>
          </a:p>
          <a:p>
            <a:r>
              <a:rPr lang="ru-RU" sz="1600"/>
              <a:t>а</a:t>
            </a:r>
          </a:p>
        </p:txBody>
      </p:sp>
      <p:sp>
        <p:nvSpPr>
          <p:cNvPr id="18471" name="TextBox 153"/>
          <p:cNvSpPr txBox="1">
            <a:spLocks noChangeArrowheads="1"/>
          </p:cNvSpPr>
          <p:nvPr/>
        </p:nvSpPr>
        <p:spPr bwMode="auto">
          <a:xfrm>
            <a:off x="3849688" y="1830388"/>
            <a:ext cx="3032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е</a:t>
            </a:r>
          </a:p>
          <a:p>
            <a:r>
              <a:rPr lang="ru-RU" sz="1600"/>
              <a:t>п</a:t>
            </a:r>
          </a:p>
          <a:p>
            <a:endParaRPr lang="ru-RU" sz="1600"/>
          </a:p>
          <a:p>
            <a:endParaRPr lang="ru-RU" sz="1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/>
              <a:t>т</a:t>
            </a:r>
          </a:p>
          <a:p>
            <a:endParaRPr lang="ru-RU" sz="100"/>
          </a:p>
          <a:p>
            <a:r>
              <a:rPr lang="ru-RU" sz="1600"/>
              <a:t>и</a:t>
            </a:r>
          </a:p>
          <a:p>
            <a:r>
              <a:rPr lang="ru-RU" sz="1600"/>
              <a:t>ц</a:t>
            </a:r>
          </a:p>
          <a:p>
            <a:r>
              <a:rPr lang="ru-RU" sz="1600"/>
              <a:t>и</a:t>
            </a:r>
          </a:p>
          <a:p>
            <a:endParaRPr lang="ru-RU" sz="1600"/>
          </a:p>
        </p:txBody>
      </p:sp>
      <p:sp>
        <p:nvSpPr>
          <p:cNvPr id="18472" name="TextBox 155"/>
          <p:cNvSpPr txBox="1">
            <a:spLocks noChangeArrowheads="1"/>
          </p:cNvSpPr>
          <p:nvPr/>
        </p:nvSpPr>
        <p:spPr bwMode="auto">
          <a:xfrm>
            <a:off x="4930775" y="2085975"/>
            <a:ext cx="298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а</a:t>
            </a:r>
          </a:p>
          <a:p>
            <a:endParaRPr lang="ru-RU" sz="1600"/>
          </a:p>
          <a:p>
            <a:r>
              <a:rPr lang="ru-RU" sz="1600"/>
              <a:t>т</a:t>
            </a:r>
            <a:endParaRPr lang="ru-RU" sz="300"/>
          </a:p>
          <a:p>
            <a:r>
              <a:rPr lang="ru-RU" sz="1600"/>
              <a:t>е</a:t>
            </a:r>
          </a:p>
          <a:p>
            <a:r>
              <a:rPr lang="ru-RU" sz="1600"/>
              <a:t>р</a:t>
            </a:r>
          </a:p>
        </p:txBody>
      </p:sp>
      <p:sp>
        <p:nvSpPr>
          <p:cNvPr id="18473" name="TextBox 157"/>
          <p:cNvSpPr txBox="1">
            <a:spLocks noChangeArrowheads="1"/>
          </p:cNvSpPr>
          <p:nvPr/>
        </p:nvSpPr>
        <p:spPr bwMode="auto">
          <a:xfrm>
            <a:off x="4419600" y="3059113"/>
            <a:ext cx="298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т</a:t>
            </a:r>
          </a:p>
          <a:p>
            <a:r>
              <a:rPr lang="ru-RU" sz="1600"/>
              <a:t>р</a:t>
            </a:r>
          </a:p>
          <a:p>
            <a:endParaRPr lang="ru-RU" sz="1600"/>
          </a:p>
          <a:p>
            <a:r>
              <a:rPr lang="ru-RU" sz="1600"/>
              <a:t>п</a:t>
            </a:r>
          </a:p>
          <a:p>
            <a:r>
              <a:rPr lang="ru-RU" sz="1600"/>
              <a:t>п</a:t>
            </a:r>
          </a:p>
          <a:p>
            <a:endParaRPr lang="ru-RU" sz="1600"/>
          </a:p>
        </p:txBody>
      </p:sp>
      <p:sp>
        <p:nvSpPr>
          <p:cNvPr id="18474" name="TextBox 159"/>
          <p:cNvSpPr txBox="1">
            <a:spLocks noChangeArrowheads="1"/>
          </p:cNvSpPr>
          <p:nvPr/>
        </p:nvSpPr>
        <p:spPr bwMode="auto">
          <a:xfrm>
            <a:off x="5472113" y="3556000"/>
            <a:ext cx="298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а</a:t>
            </a:r>
          </a:p>
          <a:p>
            <a:r>
              <a:rPr lang="ru-RU" sz="1600"/>
              <a:t> </a:t>
            </a:r>
          </a:p>
          <a:p>
            <a:r>
              <a:rPr lang="ru-RU" sz="1600"/>
              <a:t>п</a:t>
            </a:r>
          </a:p>
        </p:txBody>
      </p:sp>
      <p:sp>
        <p:nvSpPr>
          <p:cNvPr id="161" name="Прямоугольник 160"/>
          <p:cNvSpPr>
            <a:spLocks noChangeArrowheads="1"/>
          </p:cNvSpPr>
          <p:nvPr/>
        </p:nvSpPr>
        <p:spPr bwMode="auto">
          <a:xfrm>
            <a:off x="1428750" y="5961063"/>
            <a:ext cx="6858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Пространство сцены между занавесом и зрительным залом.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6264275" y="3560763"/>
            <a:ext cx="3016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</a:t>
            </a:r>
          </a:p>
          <a:p>
            <a:endParaRPr lang="ru-RU" sz="1600"/>
          </a:p>
          <a:p>
            <a:r>
              <a:rPr lang="ru-RU" sz="1600"/>
              <a:t>н</a:t>
            </a:r>
          </a:p>
          <a:p>
            <a:r>
              <a:rPr lang="ru-RU" sz="1600"/>
              <a:t>с</a:t>
            </a:r>
          </a:p>
          <a:p>
            <a:r>
              <a:rPr lang="ru-RU" sz="1600"/>
              <a:t>ц</a:t>
            </a:r>
          </a:p>
          <a:p>
            <a:endParaRPr lang="ru-RU" sz="100"/>
          </a:p>
          <a:p>
            <a:r>
              <a:rPr lang="ru-RU" sz="1600"/>
              <a:t>е</a:t>
            </a:r>
            <a:endParaRPr lang="ru-RU" sz="300"/>
          </a:p>
          <a:p>
            <a:r>
              <a:rPr lang="ru-RU" sz="1600"/>
              <a:t>н</a:t>
            </a:r>
          </a:p>
          <a:p>
            <a:r>
              <a:rPr lang="ru-RU" sz="1600"/>
              <a:t>а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2209800" y="5867400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152" name="Стрелка вправо 151">
            <a:hlinkClick r:id="rId5" action="ppaction://hlinksldjump"/>
          </p:cNvPr>
          <p:cNvSpPr/>
          <p:nvPr/>
        </p:nvSpPr>
        <p:spPr>
          <a:xfrm>
            <a:off x="5746532" y="5804336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/>
      <p:bldP spid="381" grpId="1" animBg="1"/>
      <p:bldP spid="382" grpId="0"/>
      <p:bldP spid="108" grpId="0"/>
      <p:bldP spid="110" grpId="0"/>
      <p:bldP spid="112" grpId="0"/>
      <p:bldP spid="115" grpId="0"/>
      <p:bldP spid="117" grpId="0"/>
      <p:bldP spid="124" grpId="0"/>
      <p:bldP spid="137" grpId="0"/>
      <p:bldP spid="139" grpId="0"/>
      <p:bldP spid="142" grpId="0"/>
      <p:bldP spid="144" grpId="0"/>
      <p:bldP spid="146" grpId="0"/>
      <p:bldP spid="153" grpId="0"/>
      <p:bldP spid="155" grpId="0"/>
      <p:bldP spid="157" grpId="0"/>
      <p:bldP spid="159" grpId="0"/>
      <p:bldP spid="18459" grpId="0"/>
      <p:bldP spid="18460" grpId="0"/>
      <p:bldP spid="18461" grpId="0"/>
      <p:bldP spid="18462" grpId="0"/>
      <p:bldP spid="18463" grpId="0"/>
      <p:bldP spid="18464" grpId="0"/>
      <p:bldP spid="18465" grpId="0"/>
      <p:bldP spid="18466" grpId="0"/>
      <p:bldP spid="18467" grpId="0"/>
      <p:bldP spid="18468" grpId="0"/>
      <p:bldP spid="18469" grpId="0"/>
      <p:bldP spid="18470" grpId="0"/>
      <p:bldP spid="18471" grpId="0"/>
      <p:bldP spid="18472" grpId="0"/>
      <p:bldP spid="18473" grpId="0"/>
      <p:bldP spid="18474" grpId="0"/>
      <p:bldP spid="161" grpId="0"/>
      <p:bldP spid="1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0" y="-6350"/>
            <a:ext cx="9137650" cy="6864350"/>
            <a:chOff x="22225" y="15875"/>
            <a:chExt cx="9137650" cy="6864350"/>
          </a:xfrm>
        </p:grpSpPr>
        <p:pic>
          <p:nvPicPr>
            <p:cNvPr id="19463" name="Рисунок 213" descr="Сцена.gif"/>
            <p:cNvPicPr>
              <a:picLocks noChangeAspect="1"/>
            </p:cNvPicPr>
            <p:nvPr/>
          </p:nvPicPr>
          <p:blipFill>
            <a:blip r:embed="rId2"/>
            <a:srcRect l="15433" t="77383" r="11024"/>
            <a:stretch>
              <a:fillRect/>
            </a:stretch>
          </p:blipFill>
          <p:spPr bwMode="auto">
            <a:xfrm>
              <a:off x="1122842" y="5959555"/>
              <a:ext cx="7377236" cy="92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Рисунок 212" descr="Занавес.gif"/>
            <p:cNvPicPr>
              <a:picLocks noChangeAspect="1"/>
            </p:cNvPicPr>
            <p:nvPr/>
          </p:nvPicPr>
          <p:blipFill>
            <a:blip r:embed="rId3"/>
            <a:srcRect l="36850"/>
            <a:stretch>
              <a:fillRect/>
            </a:stretch>
          </p:blipFill>
          <p:spPr bwMode="auto">
            <a:xfrm>
              <a:off x="5370402" y="15875"/>
              <a:ext cx="3789473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Рисунок 211" descr="Занавес.gif"/>
            <p:cNvPicPr>
              <a:picLocks noChangeAspect="1"/>
            </p:cNvPicPr>
            <p:nvPr/>
          </p:nvPicPr>
          <p:blipFill>
            <a:blip r:embed="rId3"/>
            <a:srcRect r="25827"/>
            <a:stretch>
              <a:fillRect/>
            </a:stretch>
          </p:blipFill>
          <p:spPr bwMode="auto">
            <a:xfrm>
              <a:off x="22225" y="15875"/>
              <a:ext cx="4606810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600200" y="990600"/>
            <a:ext cx="6705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tabLst>
                <a:tab pos="361950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Список литературы:</a:t>
            </a:r>
          </a:p>
          <a:p>
            <a:pPr eaLnBrk="0" hangingPunct="0">
              <a:tabLst>
                <a:tab pos="361950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1.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Е. Кожевникова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"Кроссвордное образование" или чему учат кроссворды?</a:t>
            </a:r>
            <a:r>
              <a:rPr lang="ru-RU" b="1">
                <a:solidFill>
                  <a:srgbClr val="9600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>
                <a:solidFill>
                  <a:srgbClr val="96005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https://iledebeaute.ru/ile-girl/education/2012/12/21/29983/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61950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eaLnBrk="0" hangingPunct="0">
              <a:tabLst>
                <a:tab pos="361950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1219200" y="2209800"/>
            <a:ext cx="7543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725488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Список литературы  и сайтов: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25488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https://chudetstvo.ru/stati/deti-i-roditeli/13210-krossvordy-v-razvitii-i-obuchenii-detey.html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25488" algn="l"/>
              </a:tabLst>
            </a:pPr>
            <a:r>
              <a:rPr lang="ru-RU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2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https://kabinfo.ucoz.ru/publ/v_chjom_polza_detskikh_krossvordov/1-1-0-24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25488" algn="l"/>
              </a:tabLst>
            </a:pPr>
            <a:r>
              <a:rPr lang="ru-RU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3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https://zen.yandex.ru/media/id/5d55503cb5e99200ae75f5a7/polza-detskih-krossvordov-5d80cf076d29c100ad3dae49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25488" algn="l"/>
              </a:tabLst>
            </a:pPr>
            <a:r>
              <a:rPr lang="ru-RU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4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http://dramateshka.ru/index.php/methods/articles/miscellaneous/5445-clovarj-teatraljnihkh-terminov?showall=&amp;start=16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725488" algn="l"/>
              </a:tabLst>
            </a:pP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https://theatre-artist.ru/articles/teatralnyj-slovarik/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1" name="Рисунок 7" descr="05052022_pero-4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495800"/>
            <a:ext cx="23764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07102021_teatrmaski1-11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67525" y="4191000"/>
            <a:ext cx="209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8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9144000" cy="6864350"/>
          </a:xfrm>
        </p:grpSpPr>
        <p:pic>
          <p:nvPicPr>
            <p:cNvPr id="3078" name="Рисунок 1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257800" y="0"/>
              <a:ext cx="3886200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Рисунок 12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901818" y="5943600"/>
              <a:ext cx="756554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Рисунок 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0" y="0"/>
              <a:ext cx="4724401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773238" y="1192213"/>
            <a:ext cx="6324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Разгадывать кроссворды любят и взрослые и дети, считая их всего лишь забавой или способом убить время. Однако это далеко не так. Кроссворды могут стать формой обучения или формой аттестации и контроля, но дети будут больше воспринимать их не как учебу, а как игру.</a:t>
            </a: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Если использовать кроссворд как форму обучения, то учащимся для его разгадывания нужно будет не только заполнять известные поля, но и искать информацию в информационных источниках. </a:t>
            </a: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Кроссворды являются не только интересным время препровождением, но и отличной тренировкой для мозга. Они позволяют развивать память, мышление, расширяют кругозор,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расслабляют нервную систему (особенно подходят для подростков у которых в связи с переходным возрастом нервная система неуравновешенная и подвержена стрессам).</a:t>
            </a: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Возможно разгадывание кроссворда со всей группой в формате конференции (платформа ZOOM), подбирая именно те варианты, которые подходят для конкретной группы, а также такая форма хорошо подойдет для самостоятельного изучения тем, особенно при дистанционном обучении.</a:t>
            </a: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Так же при самостоятельном изучении новой тем, можно попросить учащихся самим составить кроссворд, так не заметно для себя дети в игровой форме изучат новую тему.</a:t>
            </a: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По разгадыванию кроссвордов можно устраивать настоящие турниры.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</a:rPr>
              <a:t>Кстати,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турниры по разгадыванию кроссвордов считаются одними из самых сложных интеллектуальных соревнований в мире.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11" descr="пьеро и мальвина.gif"/>
          <p:cNvPicPr>
            <a:picLocks noChangeAspect="1"/>
          </p:cNvPicPr>
          <p:nvPr/>
        </p:nvPicPr>
        <p:blipFill>
          <a:blip r:embed="rId4"/>
          <a:srcRect l="2362" t="16798" r="78740" b="15398"/>
          <a:stretch>
            <a:fillRect/>
          </a:stretch>
        </p:blipFill>
        <p:spPr bwMode="auto">
          <a:xfrm>
            <a:off x="125413" y="3325813"/>
            <a:ext cx="18113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8" descr="10-а.gif"/>
          <p:cNvPicPr>
            <a:picLocks noChangeAspect="1"/>
          </p:cNvPicPr>
          <p:nvPr/>
        </p:nvPicPr>
        <p:blipFill>
          <a:blip r:embed="rId5"/>
          <a:srcRect t="16296" r="13206" b="10655"/>
          <a:stretch>
            <a:fillRect/>
          </a:stretch>
        </p:blipFill>
        <p:spPr bwMode="auto">
          <a:xfrm rot="285414">
            <a:off x="5492750" y="3175"/>
            <a:ext cx="24971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8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0" y="0"/>
            <a:chExt cx="9144000" cy="6864350"/>
          </a:xfrm>
        </p:grpSpPr>
        <p:pic>
          <p:nvPicPr>
            <p:cNvPr id="4102" name="Рисунок 1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257800" y="0"/>
              <a:ext cx="3886200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Рисунок 12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901818" y="5943600"/>
              <a:ext cx="7565543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Рисунок 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0" y="0"/>
              <a:ext cx="4724401" cy="6858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908175" y="677863"/>
            <a:ext cx="609282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30225" algn="l"/>
              </a:tabLs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Предисловие</a:t>
            </a:r>
            <a:endParaRPr lang="ru-RU" sz="1400"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just" eaLnBrk="0" hangingPunct="0">
              <a:tabLst>
                <a:tab pos="530225" algn="l"/>
              </a:tabLst>
            </a:pPr>
            <a:r>
              <a:rPr lang="ru-RU" sz="1400">
                <a:latin typeface="Times New Roman" pitchFamily="18" charset="0"/>
                <a:ea typeface="Arial" charset="0"/>
                <a:cs typeface="Times New Roman" pitchFamily="18" charset="0"/>
              </a:rPr>
              <a:t>	В данной разработке представлены материалы (кроссворды), предназначенные для  контроля усвоения теоретических знаний учащихся театральной студии (объединения). 12 кроссвордов  для детей разного возраста, что дает возможность использовать их в качестве КИМ на разных годах обучения и по разным образовательным программам.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>
                <a:latin typeface="Times New Roman" pitchFamily="18" charset="0"/>
                <a:ea typeface="Arial" charset="0"/>
                <a:cs typeface="Times New Roman" pitchFamily="18" charset="0"/>
              </a:rPr>
              <a:t>	Для решения  кроссвордов учащиеся должны хорошо знать театральную терминологию.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Время выполнения задания – зависит от выбранного кроссворда, возраста учащихся и формата его применения.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Оценка выполнения заданий: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 b="1" i="1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-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низкий уровень – 50% терминов (½ часть от общего числа терминов, используемых в задании);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- средний уровень - учащийся определил 70% терминов;</a:t>
            </a:r>
          </a:p>
          <a:p>
            <a:pPr eaLnBrk="0" hangingPunct="0">
              <a:tabLst>
                <a:tab pos="530225" algn="l"/>
              </a:tabLst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	- максимальный уровень – 100% терминов (учащийся определил все термины кроссворда).</a:t>
            </a:r>
            <a:endParaRPr lang="ru-RU" sz="140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4100" name="Рисунок 10" descr="пьеро и мальвина.gif"/>
          <p:cNvPicPr>
            <a:picLocks noChangeAspect="1"/>
          </p:cNvPicPr>
          <p:nvPr/>
        </p:nvPicPr>
        <p:blipFill>
          <a:blip r:embed="rId4"/>
          <a:srcRect l="197" t="16798" r="80708" b="15398"/>
          <a:stretch>
            <a:fillRect/>
          </a:stretch>
        </p:blipFill>
        <p:spPr bwMode="auto">
          <a:xfrm>
            <a:off x="361950" y="2555875"/>
            <a:ext cx="20574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9" descr="1610221726_18-p-korichnevii-fon-dlya-prezentatsii-v-powerp-21.gif"/>
          <p:cNvPicPr>
            <a:picLocks noChangeAspect="1"/>
          </p:cNvPicPr>
          <p:nvPr/>
        </p:nvPicPr>
        <p:blipFill>
          <a:blip r:embed="rId5"/>
          <a:srcRect l="31889" t="37096" r="30315"/>
          <a:stretch>
            <a:fillRect/>
          </a:stretch>
        </p:blipFill>
        <p:spPr bwMode="auto">
          <a:xfrm>
            <a:off x="4572000" y="3914775"/>
            <a:ext cx="2438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Скругленный прямоугольник 10"/>
          <p:cNvSpPr/>
          <p:nvPr/>
        </p:nvSpPr>
        <p:spPr>
          <a:xfrm>
            <a:off x="2025650" y="381000"/>
            <a:ext cx="5791200" cy="3562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123" name="Группа 14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1" y="0"/>
            <a:chExt cx="9143999" cy="6864258"/>
          </a:xfrm>
        </p:grpSpPr>
        <p:pic>
          <p:nvPicPr>
            <p:cNvPr id="5127" name="Рисунок 1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257800" y="0"/>
              <a:ext cx="3886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Рисунок 12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901819" y="5311843"/>
              <a:ext cx="7565542" cy="155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Рисунок 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1" y="0"/>
              <a:ext cx="4724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057400" y="452438"/>
            <a:ext cx="5791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16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Инструкция для учащихся: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вами кроссворд «Театральные термины». Он включает знакомые вам термины, с которыми мы познакомились в течение учебного года.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1600">
                <a:latin typeface="Times New Roman" pitchFamily="18" charset="0"/>
              </a:rPr>
              <a:t>Внимательно читайте определения, когда поймёте, какой театральный термин задан, впишите слово в ячейки. Лучше это делать печатными заглавными буками. Используйте простой карандаш: в случае ошибки вы сможете исправить свой ответ.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1600">
                <a:latin typeface="Times New Roman" pitchFamily="18" charset="0"/>
              </a:rPr>
              <a:t>Если вы не знаете, какое слово загадано, пропустите его и переходите к следующему. Если останется время, вы сможете ещё раз попробовать выполнить пропущенные задания.  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1600">
                <a:latin typeface="Times New Roman" pitchFamily="18" charset="0"/>
              </a:rPr>
              <a:t>На выполнение работы отводится 25 минут.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1600">
                <a:latin typeface="Times New Roman" pitchFamily="18" charset="0"/>
              </a:rPr>
              <a:t>Желаю успеха!</a:t>
            </a:r>
            <a:endParaRPr lang="ru-RU" sz="1600"/>
          </a:p>
        </p:txBody>
      </p:sp>
      <p:pic>
        <p:nvPicPr>
          <p:cNvPr id="5125" name="Рисунок 6" descr="10.gif"/>
          <p:cNvPicPr>
            <a:picLocks noChangeAspect="1"/>
          </p:cNvPicPr>
          <p:nvPr/>
        </p:nvPicPr>
        <p:blipFill>
          <a:blip r:embed="rId4"/>
          <a:srcRect t="7521" b="11282"/>
          <a:stretch>
            <a:fillRect/>
          </a:stretch>
        </p:blipFill>
        <p:spPr bwMode="auto">
          <a:xfrm>
            <a:off x="3889375" y="3311525"/>
            <a:ext cx="47990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11" descr="кросс4.gif"/>
          <p:cNvPicPr>
            <a:picLocks noChangeAspect="1"/>
          </p:cNvPicPr>
          <p:nvPr/>
        </p:nvPicPr>
        <p:blipFill>
          <a:blip r:embed="rId5"/>
          <a:srcRect l="31102" t="11198" r="23228" b="21696"/>
          <a:stretch>
            <a:fillRect/>
          </a:stretch>
        </p:blipFill>
        <p:spPr bwMode="auto">
          <a:xfrm rot="-1351348">
            <a:off x="2352675" y="4103688"/>
            <a:ext cx="1831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4"/>
          <p:cNvGrpSpPr>
            <a:grpSpLocks/>
          </p:cNvGrpSpPr>
          <p:nvPr/>
        </p:nvGrpSpPr>
        <p:grpSpPr bwMode="auto">
          <a:xfrm>
            <a:off x="0" y="0"/>
            <a:ext cx="9144000" cy="6864350"/>
            <a:chOff x="1" y="0"/>
            <a:chExt cx="9143999" cy="6864258"/>
          </a:xfrm>
        </p:grpSpPr>
        <p:pic>
          <p:nvPicPr>
            <p:cNvPr id="6163" name="Рисунок 13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257800" y="0"/>
              <a:ext cx="3886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" name="Рисунок 12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901819" y="5311843"/>
              <a:ext cx="7565542" cy="155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Рисунок 11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1" y="0"/>
              <a:ext cx="4724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Прямоугольник 51"/>
          <p:cNvSpPr/>
          <p:nvPr/>
        </p:nvSpPr>
        <p:spPr>
          <a:xfrm>
            <a:off x="2362200" y="609600"/>
            <a:ext cx="4800600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Выбери кроссворд</a:t>
            </a: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447926" y="134302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1 Буква А</a:t>
            </a:r>
          </a:p>
        </p:txBody>
      </p:sp>
      <p:sp>
        <p:nvSpPr>
          <p:cNvPr id="47" name="Управляющая кнопка: настраиваемая 46">
            <a:hlinkClick r:id="rId6" action="ppaction://hlinksldjump" highlightClick="1"/>
          </p:cNvPr>
          <p:cNvSpPr/>
          <p:nvPr/>
        </p:nvSpPr>
        <p:spPr>
          <a:xfrm>
            <a:off x="2447926" y="1885950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2 Буква Б</a:t>
            </a:r>
          </a:p>
        </p:txBody>
      </p:sp>
      <p:sp>
        <p:nvSpPr>
          <p:cNvPr id="49" name="Управляющая кнопка: настраиваемая 48">
            <a:hlinkClick r:id="rId7" action="ppaction://hlinksldjump" highlightClick="1"/>
          </p:cNvPr>
          <p:cNvSpPr/>
          <p:nvPr/>
        </p:nvSpPr>
        <p:spPr>
          <a:xfrm>
            <a:off x="4810126" y="1333500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5 Буква П</a:t>
            </a:r>
          </a:p>
        </p:txBody>
      </p:sp>
      <p:sp>
        <p:nvSpPr>
          <p:cNvPr id="51" name="Управляющая кнопка: настраиваемая 50">
            <a:hlinkClick r:id="rId8" action="ppaction://hlinksldjump" highlightClick="1"/>
          </p:cNvPr>
          <p:cNvSpPr/>
          <p:nvPr/>
        </p:nvSpPr>
        <p:spPr>
          <a:xfrm>
            <a:off x="4810126" y="187642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6 Буква М</a:t>
            </a:r>
          </a:p>
        </p:txBody>
      </p:sp>
      <p:sp>
        <p:nvSpPr>
          <p:cNvPr id="59" name="Управляющая кнопка: настраиваемая 58">
            <a:hlinkClick r:id="rId9" action="ppaction://hlinksldjump" highlightClick="1"/>
          </p:cNvPr>
          <p:cNvSpPr/>
          <p:nvPr/>
        </p:nvSpPr>
        <p:spPr>
          <a:xfrm>
            <a:off x="2447926" y="242887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3 Буква  Г</a:t>
            </a:r>
          </a:p>
        </p:txBody>
      </p:sp>
      <p:sp>
        <p:nvSpPr>
          <p:cNvPr id="60" name="Управляющая кнопка: настраиваемая 59">
            <a:hlinkClick r:id="rId10" action="ppaction://hlinksldjump" highlightClick="1"/>
          </p:cNvPr>
          <p:cNvSpPr/>
          <p:nvPr/>
        </p:nvSpPr>
        <p:spPr>
          <a:xfrm>
            <a:off x="4810126" y="240982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7 Буква С</a:t>
            </a:r>
          </a:p>
        </p:txBody>
      </p:sp>
      <p:sp>
        <p:nvSpPr>
          <p:cNvPr id="61" name="Управляющая кнопка: настраиваемая 60">
            <a:hlinkClick r:id="rId11" action="ppaction://hlinksldjump" highlightClick="1"/>
          </p:cNvPr>
          <p:cNvSpPr/>
          <p:nvPr/>
        </p:nvSpPr>
        <p:spPr>
          <a:xfrm>
            <a:off x="2447926" y="296227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4 Буква  К</a:t>
            </a:r>
          </a:p>
        </p:txBody>
      </p:sp>
      <p:sp>
        <p:nvSpPr>
          <p:cNvPr id="62" name="Управляющая кнопка: настраиваемая 61">
            <a:hlinkClick r:id="rId12" action="ppaction://hlinksldjump" highlightClick="1"/>
          </p:cNvPr>
          <p:cNvSpPr/>
          <p:nvPr/>
        </p:nvSpPr>
        <p:spPr>
          <a:xfrm>
            <a:off x="4810126" y="2943225"/>
            <a:ext cx="2057400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8 Буква Р</a:t>
            </a:r>
          </a:p>
        </p:txBody>
      </p:sp>
      <p:sp>
        <p:nvSpPr>
          <p:cNvPr id="63" name="Управляющая кнопка: настраиваемая 62">
            <a:hlinkClick r:id="rId13" action="ppaction://hlinksldjump" highlightClick="1"/>
          </p:cNvPr>
          <p:cNvSpPr/>
          <p:nvPr/>
        </p:nvSpPr>
        <p:spPr>
          <a:xfrm>
            <a:off x="2438400" y="3514725"/>
            <a:ext cx="4429126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9 Устройство и одежда сцены</a:t>
            </a:r>
          </a:p>
        </p:txBody>
      </p:sp>
      <p:sp>
        <p:nvSpPr>
          <p:cNvPr id="64" name="Управляющая кнопка: настраиваемая 63">
            <a:hlinkClick r:id="rId14" action="ppaction://hlinksldjump" highlightClick="1"/>
          </p:cNvPr>
          <p:cNvSpPr/>
          <p:nvPr/>
        </p:nvSpPr>
        <p:spPr>
          <a:xfrm>
            <a:off x="2447925" y="4057650"/>
            <a:ext cx="4429126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10  Театральные профессии</a:t>
            </a:r>
          </a:p>
        </p:txBody>
      </p:sp>
      <p:sp>
        <p:nvSpPr>
          <p:cNvPr id="65" name="Управляющая кнопка: настраиваемая 64">
            <a:hlinkClick r:id="rId15" action="ppaction://hlinksldjump" highlightClick="1"/>
          </p:cNvPr>
          <p:cNvSpPr/>
          <p:nvPr/>
        </p:nvSpPr>
        <p:spPr>
          <a:xfrm>
            <a:off x="2447926" y="4581525"/>
            <a:ext cx="4429126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11  Общая театральная терминология</a:t>
            </a:r>
          </a:p>
        </p:txBody>
      </p:sp>
      <p:sp>
        <p:nvSpPr>
          <p:cNvPr id="66" name="Управляющая кнопка: настраиваемая 65">
            <a:hlinkClick r:id="rId16" action="ppaction://hlinksldjump" highlightClick="1"/>
          </p:cNvPr>
          <p:cNvSpPr/>
          <p:nvPr/>
        </p:nvSpPr>
        <p:spPr>
          <a:xfrm>
            <a:off x="2438401" y="5105400"/>
            <a:ext cx="4429126" cy="381000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№ 12  Общая театральная терминология</a:t>
            </a:r>
          </a:p>
        </p:txBody>
      </p:sp>
      <p:pic>
        <p:nvPicPr>
          <p:cNvPr id="6160" name="Рисунок 19" descr="арлекин.gif"/>
          <p:cNvPicPr>
            <a:picLocks noChangeAspect="1"/>
          </p:cNvPicPr>
          <p:nvPr/>
        </p:nvPicPr>
        <p:blipFill>
          <a:blip r:embed="rId17"/>
          <a:srcRect l="11810" r="60432"/>
          <a:stretch>
            <a:fillRect/>
          </a:stretch>
        </p:blipFill>
        <p:spPr bwMode="auto">
          <a:xfrm>
            <a:off x="990600" y="2590800"/>
            <a:ext cx="1692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Рисунок 20" descr="пьеро-синючий.gif"/>
          <p:cNvPicPr>
            <a:picLocks noChangeAspect="1"/>
          </p:cNvPicPr>
          <p:nvPr/>
        </p:nvPicPr>
        <p:blipFill>
          <a:blip r:embed="rId18"/>
          <a:srcRect l="61810" t="13298" r="11810" b="9099"/>
          <a:stretch>
            <a:fillRect/>
          </a:stretch>
        </p:blipFill>
        <p:spPr bwMode="auto">
          <a:xfrm>
            <a:off x="6934200" y="3074988"/>
            <a:ext cx="1600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настраиваемая 20">
            <a:hlinkClick r:id="rId19" action="ppaction://hlinksldjump" highlightClick="1"/>
          </p:cNvPr>
          <p:cNvSpPr/>
          <p:nvPr/>
        </p:nvSpPr>
        <p:spPr>
          <a:xfrm>
            <a:off x="3886200" y="6172200"/>
            <a:ext cx="1219200" cy="381000"/>
          </a:xfrm>
          <a:prstGeom prst="actionButtonBlank">
            <a:avLst/>
          </a:prstGeom>
          <a:blipFill>
            <a:blip r:embed="rId20" cstate="print"/>
            <a:stretch>
              <a:fillRect/>
            </a:stretch>
          </a:blipFill>
          <a:ln w="3175">
            <a:noFill/>
          </a:ln>
          <a:effectLst>
            <a:glow rad="101600">
              <a:srgbClr val="663300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>
              <a:defRPr/>
            </a:pPr>
            <a:r>
              <a:rPr lang="ru-RU" sz="1400" dirty="0">
                <a:ln w="3175"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Ы Х О Д </a:t>
            </a:r>
            <a:endParaRPr lang="ru-RU" sz="1400" dirty="0">
              <a:ln w="3175">
                <a:noFill/>
              </a:ln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9" descr="05052022_per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8138"/>
            <a:ext cx="178593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1" name="Группа 4"/>
          <p:cNvGrpSpPr>
            <a:grpSpLocks/>
          </p:cNvGrpSpPr>
          <p:nvPr/>
        </p:nvGrpSpPr>
        <p:grpSpPr bwMode="auto">
          <a:xfrm>
            <a:off x="7938" y="-6350"/>
            <a:ext cx="9136062" cy="6864350"/>
            <a:chOff x="7379" y="0"/>
            <a:chExt cx="9136621" cy="6864258"/>
          </a:xfrm>
        </p:grpSpPr>
        <p:pic>
          <p:nvPicPr>
            <p:cNvPr id="7256" name="Рисунок 5" descr="Занавес.gif"/>
            <p:cNvPicPr>
              <a:picLocks noChangeAspect="1"/>
            </p:cNvPicPr>
            <p:nvPr/>
          </p:nvPicPr>
          <p:blipFill>
            <a:blip r:embed="rId4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7" name="Рисунок 6" descr="Занавес.gif"/>
            <p:cNvPicPr>
              <a:picLocks noChangeAspect="1"/>
            </p:cNvPicPr>
            <p:nvPr/>
          </p:nvPicPr>
          <p:blipFill>
            <a:blip r:embed="rId4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8" name="Рисунок 7" descr="Сцена.gif"/>
            <p:cNvPicPr>
              <a:picLocks noChangeAspect="1"/>
            </p:cNvPicPr>
            <p:nvPr/>
          </p:nvPicPr>
          <p:blipFill>
            <a:blip r:embed="rId5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1 Буква А</a:t>
            </a:r>
          </a:p>
        </p:txBody>
      </p:sp>
      <p:sp>
        <p:nvSpPr>
          <p:cNvPr id="103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2911475" y="109061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3348038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>
            <a:off x="37861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AutoShape 8"/>
          <p:cNvSpPr>
            <a:spLocks noChangeArrowheads="1"/>
          </p:cNvSpPr>
          <p:nvPr/>
        </p:nvSpPr>
        <p:spPr bwMode="auto">
          <a:xfrm>
            <a:off x="4208463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AutoShape 9"/>
          <p:cNvSpPr>
            <a:spLocks noChangeArrowheads="1"/>
          </p:cNvSpPr>
          <p:nvPr/>
        </p:nvSpPr>
        <p:spPr bwMode="auto">
          <a:xfrm>
            <a:off x="4645025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AutoShape 21"/>
          <p:cNvSpPr>
            <a:spLocks noChangeArrowheads="1"/>
          </p:cNvSpPr>
          <p:nvPr/>
        </p:nvSpPr>
        <p:spPr bwMode="auto">
          <a:xfrm>
            <a:off x="2474913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180" name="AutoShape 5"/>
          <p:cNvSpPr>
            <a:spLocks noChangeArrowheads="1"/>
          </p:cNvSpPr>
          <p:nvPr/>
        </p:nvSpPr>
        <p:spPr bwMode="auto">
          <a:xfrm>
            <a:off x="291623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AutoShape 6"/>
          <p:cNvSpPr>
            <a:spLocks noChangeArrowheads="1"/>
          </p:cNvSpPr>
          <p:nvPr/>
        </p:nvSpPr>
        <p:spPr bwMode="auto">
          <a:xfrm>
            <a:off x="335438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AutoShape 21"/>
          <p:cNvSpPr>
            <a:spLocks noChangeArrowheads="1"/>
          </p:cNvSpPr>
          <p:nvPr/>
        </p:nvSpPr>
        <p:spPr bwMode="auto">
          <a:xfrm>
            <a:off x="2479675" y="1514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183" name="AutoShape 5"/>
          <p:cNvSpPr>
            <a:spLocks noChangeArrowheads="1"/>
          </p:cNvSpPr>
          <p:nvPr/>
        </p:nvSpPr>
        <p:spPr bwMode="auto">
          <a:xfrm>
            <a:off x="290671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AutoShape 6"/>
          <p:cNvSpPr>
            <a:spLocks noChangeArrowheads="1"/>
          </p:cNvSpPr>
          <p:nvPr/>
        </p:nvSpPr>
        <p:spPr bwMode="auto">
          <a:xfrm>
            <a:off x="334486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AutoShape 7"/>
          <p:cNvSpPr>
            <a:spLocks noChangeArrowheads="1"/>
          </p:cNvSpPr>
          <p:nvPr/>
        </p:nvSpPr>
        <p:spPr bwMode="auto">
          <a:xfrm>
            <a:off x="378142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AutoShape 8"/>
          <p:cNvSpPr>
            <a:spLocks noChangeArrowheads="1"/>
          </p:cNvSpPr>
          <p:nvPr/>
        </p:nvSpPr>
        <p:spPr bwMode="auto">
          <a:xfrm>
            <a:off x="421957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AutoShape 21"/>
          <p:cNvSpPr>
            <a:spLocks noChangeArrowheads="1"/>
          </p:cNvSpPr>
          <p:nvPr/>
        </p:nvSpPr>
        <p:spPr bwMode="auto">
          <a:xfrm>
            <a:off x="2470150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188" name="AutoShape 5"/>
          <p:cNvSpPr>
            <a:spLocks noChangeArrowheads="1"/>
          </p:cNvSpPr>
          <p:nvPr/>
        </p:nvSpPr>
        <p:spPr bwMode="auto">
          <a:xfrm>
            <a:off x="291147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AutoShape 6"/>
          <p:cNvSpPr>
            <a:spLocks noChangeArrowheads="1"/>
          </p:cNvSpPr>
          <p:nvPr/>
        </p:nvSpPr>
        <p:spPr bwMode="auto">
          <a:xfrm>
            <a:off x="334962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0" name="AutoShape 7"/>
          <p:cNvSpPr>
            <a:spLocks noChangeArrowheads="1"/>
          </p:cNvSpPr>
          <p:nvPr/>
        </p:nvSpPr>
        <p:spPr bwMode="auto">
          <a:xfrm>
            <a:off x="378618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1" name="AutoShape 8"/>
          <p:cNvSpPr>
            <a:spLocks noChangeArrowheads="1"/>
          </p:cNvSpPr>
          <p:nvPr/>
        </p:nvSpPr>
        <p:spPr bwMode="auto">
          <a:xfrm>
            <a:off x="422433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2" name="AutoShape 9"/>
          <p:cNvSpPr>
            <a:spLocks noChangeArrowheads="1"/>
          </p:cNvSpPr>
          <p:nvPr/>
        </p:nvSpPr>
        <p:spPr bwMode="auto">
          <a:xfrm>
            <a:off x="4660900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3" name="AutoShape 21"/>
          <p:cNvSpPr>
            <a:spLocks noChangeArrowheads="1"/>
          </p:cNvSpPr>
          <p:nvPr/>
        </p:nvSpPr>
        <p:spPr bwMode="auto">
          <a:xfrm>
            <a:off x="2474913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194" name="AutoShape 5"/>
          <p:cNvSpPr>
            <a:spLocks noChangeArrowheads="1"/>
          </p:cNvSpPr>
          <p:nvPr/>
        </p:nvSpPr>
        <p:spPr bwMode="auto">
          <a:xfrm>
            <a:off x="290671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5" name="AutoShape 6"/>
          <p:cNvSpPr>
            <a:spLocks noChangeArrowheads="1"/>
          </p:cNvSpPr>
          <p:nvPr/>
        </p:nvSpPr>
        <p:spPr bwMode="auto">
          <a:xfrm>
            <a:off x="334486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6" name="AutoShape 7"/>
          <p:cNvSpPr>
            <a:spLocks noChangeArrowheads="1"/>
          </p:cNvSpPr>
          <p:nvPr/>
        </p:nvSpPr>
        <p:spPr bwMode="auto">
          <a:xfrm>
            <a:off x="378142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7" name="AutoShape 8"/>
          <p:cNvSpPr>
            <a:spLocks noChangeArrowheads="1"/>
          </p:cNvSpPr>
          <p:nvPr/>
        </p:nvSpPr>
        <p:spPr bwMode="auto">
          <a:xfrm>
            <a:off x="421957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8" name="AutoShape 9"/>
          <p:cNvSpPr>
            <a:spLocks noChangeArrowheads="1"/>
          </p:cNvSpPr>
          <p:nvPr/>
        </p:nvSpPr>
        <p:spPr bwMode="auto">
          <a:xfrm>
            <a:off x="4656138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9" name="AutoShape 21"/>
          <p:cNvSpPr>
            <a:spLocks noChangeArrowheads="1"/>
          </p:cNvSpPr>
          <p:nvPr/>
        </p:nvSpPr>
        <p:spPr bwMode="auto">
          <a:xfrm>
            <a:off x="2470150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200" name="AutoShape 5"/>
          <p:cNvSpPr>
            <a:spLocks noChangeArrowheads="1"/>
          </p:cNvSpPr>
          <p:nvPr/>
        </p:nvSpPr>
        <p:spPr bwMode="auto">
          <a:xfrm>
            <a:off x="291147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1" name="AutoShape 6"/>
          <p:cNvSpPr>
            <a:spLocks noChangeArrowheads="1"/>
          </p:cNvSpPr>
          <p:nvPr/>
        </p:nvSpPr>
        <p:spPr bwMode="auto">
          <a:xfrm>
            <a:off x="334962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2" name="AutoShape 7"/>
          <p:cNvSpPr>
            <a:spLocks noChangeArrowheads="1"/>
          </p:cNvSpPr>
          <p:nvPr/>
        </p:nvSpPr>
        <p:spPr bwMode="auto">
          <a:xfrm>
            <a:off x="378618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3" name="AutoShape 8"/>
          <p:cNvSpPr>
            <a:spLocks noChangeArrowheads="1"/>
          </p:cNvSpPr>
          <p:nvPr/>
        </p:nvSpPr>
        <p:spPr bwMode="auto">
          <a:xfrm>
            <a:off x="422433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4" name="AutoShape 9"/>
          <p:cNvSpPr>
            <a:spLocks noChangeArrowheads="1"/>
          </p:cNvSpPr>
          <p:nvPr/>
        </p:nvSpPr>
        <p:spPr bwMode="auto">
          <a:xfrm>
            <a:off x="4660900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5" name="AutoShape 21"/>
          <p:cNvSpPr>
            <a:spLocks noChangeArrowheads="1"/>
          </p:cNvSpPr>
          <p:nvPr/>
        </p:nvSpPr>
        <p:spPr bwMode="auto">
          <a:xfrm>
            <a:off x="2474913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206" name="AutoShape 5"/>
          <p:cNvSpPr>
            <a:spLocks noChangeArrowheads="1"/>
          </p:cNvSpPr>
          <p:nvPr/>
        </p:nvSpPr>
        <p:spPr bwMode="auto">
          <a:xfrm>
            <a:off x="290195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7" name="AutoShape 6"/>
          <p:cNvSpPr>
            <a:spLocks noChangeArrowheads="1"/>
          </p:cNvSpPr>
          <p:nvPr/>
        </p:nvSpPr>
        <p:spPr bwMode="auto">
          <a:xfrm>
            <a:off x="334010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8" name="AutoShape 7"/>
          <p:cNvSpPr>
            <a:spLocks noChangeArrowheads="1"/>
          </p:cNvSpPr>
          <p:nvPr/>
        </p:nvSpPr>
        <p:spPr bwMode="auto">
          <a:xfrm>
            <a:off x="377666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09" name="AutoShape 8"/>
          <p:cNvSpPr>
            <a:spLocks noChangeArrowheads="1"/>
          </p:cNvSpPr>
          <p:nvPr/>
        </p:nvSpPr>
        <p:spPr bwMode="auto">
          <a:xfrm>
            <a:off x="421481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0" name="AutoShape 9"/>
          <p:cNvSpPr>
            <a:spLocks noChangeArrowheads="1"/>
          </p:cNvSpPr>
          <p:nvPr/>
        </p:nvSpPr>
        <p:spPr bwMode="auto">
          <a:xfrm>
            <a:off x="4651375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1" name="AutoShape 21"/>
          <p:cNvSpPr>
            <a:spLocks noChangeArrowheads="1"/>
          </p:cNvSpPr>
          <p:nvPr/>
        </p:nvSpPr>
        <p:spPr bwMode="auto">
          <a:xfrm>
            <a:off x="2465388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212" name="AutoShape 5"/>
          <p:cNvSpPr>
            <a:spLocks noChangeArrowheads="1"/>
          </p:cNvSpPr>
          <p:nvPr/>
        </p:nvSpPr>
        <p:spPr bwMode="auto">
          <a:xfrm>
            <a:off x="290671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3" name="AutoShape 6"/>
          <p:cNvSpPr>
            <a:spLocks noChangeArrowheads="1"/>
          </p:cNvSpPr>
          <p:nvPr/>
        </p:nvSpPr>
        <p:spPr bwMode="auto">
          <a:xfrm>
            <a:off x="334486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4" name="AutoShape 7"/>
          <p:cNvSpPr>
            <a:spLocks noChangeArrowheads="1"/>
          </p:cNvSpPr>
          <p:nvPr/>
        </p:nvSpPr>
        <p:spPr bwMode="auto">
          <a:xfrm>
            <a:off x="378142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5" name="AutoShape 8"/>
          <p:cNvSpPr>
            <a:spLocks noChangeArrowheads="1"/>
          </p:cNvSpPr>
          <p:nvPr/>
        </p:nvSpPr>
        <p:spPr bwMode="auto">
          <a:xfrm>
            <a:off x="421957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6" name="AutoShape 21"/>
          <p:cNvSpPr>
            <a:spLocks noChangeArrowheads="1"/>
          </p:cNvSpPr>
          <p:nvPr/>
        </p:nvSpPr>
        <p:spPr bwMode="auto">
          <a:xfrm>
            <a:off x="2470150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7217" name="AutoShape 6"/>
          <p:cNvSpPr>
            <a:spLocks noChangeArrowheads="1"/>
          </p:cNvSpPr>
          <p:nvPr/>
        </p:nvSpPr>
        <p:spPr bwMode="auto">
          <a:xfrm>
            <a:off x="5081588" y="1106488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8" name="AutoShape 7"/>
          <p:cNvSpPr>
            <a:spLocks noChangeArrowheads="1"/>
          </p:cNvSpPr>
          <p:nvPr/>
        </p:nvSpPr>
        <p:spPr bwMode="auto">
          <a:xfrm>
            <a:off x="5518150" y="1106488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19" name="AutoShape 8"/>
          <p:cNvSpPr>
            <a:spLocks noChangeArrowheads="1"/>
          </p:cNvSpPr>
          <p:nvPr/>
        </p:nvSpPr>
        <p:spPr bwMode="auto">
          <a:xfrm>
            <a:off x="5956300" y="1106488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0" name="AutoShape 6"/>
          <p:cNvSpPr>
            <a:spLocks noChangeArrowheads="1"/>
          </p:cNvSpPr>
          <p:nvPr/>
        </p:nvSpPr>
        <p:spPr bwMode="auto">
          <a:xfrm>
            <a:off x="5091113" y="27924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1" name="AutoShape 7"/>
          <p:cNvSpPr>
            <a:spLocks noChangeArrowheads="1"/>
          </p:cNvSpPr>
          <p:nvPr/>
        </p:nvSpPr>
        <p:spPr bwMode="auto">
          <a:xfrm>
            <a:off x="5527675" y="27924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2" name="AutoShape 8"/>
          <p:cNvSpPr>
            <a:spLocks noChangeArrowheads="1"/>
          </p:cNvSpPr>
          <p:nvPr/>
        </p:nvSpPr>
        <p:spPr bwMode="auto">
          <a:xfrm>
            <a:off x="5965825" y="27924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3" name="AutoShape 6"/>
          <p:cNvSpPr>
            <a:spLocks noChangeArrowheads="1"/>
          </p:cNvSpPr>
          <p:nvPr/>
        </p:nvSpPr>
        <p:spPr bwMode="auto">
          <a:xfrm>
            <a:off x="5095875" y="32146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4" name="AutoShape 6"/>
          <p:cNvSpPr>
            <a:spLocks noChangeArrowheads="1"/>
          </p:cNvSpPr>
          <p:nvPr/>
        </p:nvSpPr>
        <p:spPr bwMode="auto">
          <a:xfrm>
            <a:off x="5087938" y="3635375"/>
            <a:ext cx="420687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5" name="AutoShape 7"/>
          <p:cNvSpPr>
            <a:spLocks noChangeArrowheads="1"/>
          </p:cNvSpPr>
          <p:nvPr/>
        </p:nvSpPr>
        <p:spPr bwMode="auto">
          <a:xfrm>
            <a:off x="5524500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6" name="AutoShape 8"/>
          <p:cNvSpPr>
            <a:spLocks noChangeArrowheads="1"/>
          </p:cNvSpPr>
          <p:nvPr/>
        </p:nvSpPr>
        <p:spPr bwMode="auto">
          <a:xfrm>
            <a:off x="5962650" y="3635375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7" name="AutoShape 9"/>
          <p:cNvSpPr>
            <a:spLocks noChangeArrowheads="1"/>
          </p:cNvSpPr>
          <p:nvPr/>
        </p:nvSpPr>
        <p:spPr bwMode="auto">
          <a:xfrm>
            <a:off x="6399213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8" name="AutoShape 6"/>
          <p:cNvSpPr>
            <a:spLocks noChangeArrowheads="1"/>
          </p:cNvSpPr>
          <p:nvPr/>
        </p:nvSpPr>
        <p:spPr bwMode="auto">
          <a:xfrm>
            <a:off x="6837363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229" name="AutoShape 7"/>
          <p:cNvSpPr>
            <a:spLocks noChangeArrowheads="1"/>
          </p:cNvSpPr>
          <p:nvPr/>
        </p:nvSpPr>
        <p:spPr bwMode="auto">
          <a:xfrm>
            <a:off x="7273925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2520950" y="1036638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2941638" y="1012825"/>
            <a:ext cx="3459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в    а   н   с   ц   е   н   а</a:t>
            </a:r>
          </a:p>
        </p:txBody>
      </p:sp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909888" y="1447800"/>
            <a:ext cx="3459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    т</a:t>
            </a:r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2941638" y="1858963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    т   ё   р  </a:t>
            </a:r>
          </a:p>
        </p:txBody>
      </p:sp>
      <p:sp>
        <p:nvSpPr>
          <p:cNvPr id="164" name="TextBox 163"/>
          <p:cNvSpPr txBox="1">
            <a:spLocks noChangeArrowheads="1"/>
          </p:cNvSpPr>
          <p:nvPr/>
        </p:nvSpPr>
        <p:spPr bwMode="auto">
          <a:xfrm>
            <a:off x="2941638" y="2286000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   п   л   у   а   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2895600" y="2727325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м   ф   и   т   е    а   т   р</a:t>
            </a:r>
          </a:p>
        </p:txBody>
      </p: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2955925" y="3124200"/>
            <a:ext cx="345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н   т   р    а   к   т   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2925763" y="3565525"/>
            <a:ext cx="4922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п    л   о   д   и   с   м   е   н   т   ы</a:t>
            </a:r>
          </a:p>
        </p:txBody>
      </p:sp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2911475" y="3946525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ф   и   ш  а</a:t>
            </a:r>
          </a:p>
        </p:txBody>
      </p:sp>
      <p:sp>
        <p:nvSpPr>
          <p:cNvPr id="169" name="Прямоугольник 168"/>
          <p:cNvSpPr>
            <a:spLocks noChangeArrowheads="1"/>
          </p:cNvSpPr>
          <p:nvPr/>
        </p:nvSpPr>
        <p:spPr bwMode="auto">
          <a:xfrm>
            <a:off x="1463675" y="510540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Отдельная часть сценического произведения</a:t>
            </a:r>
          </a:p>
        </p:txBody>
      </p:sp>
      <p:sp>
        <p:nvSpPr>
          <p:cNvPr id="170" name="Прямоугольник 169"/>
          <p:cNvSpPr>
            <a:spLocks noChangeArrowheads="1"/>
          </p:cNvSpPr>
          <p:nvPr/>
        </p:nvSpPr>
        <p:spPr bwMode="auto">
          <a:xfrm>
            <a:off x="1463675" y="51054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Исполнитель ролей в театральных представлениях</a:t>
            </a:r>
          </a:p>
        </p:txBody>
      </p:sp>
      <p:sp>
        <p:nvSpPr>
          <p:cNvPr id="171" name="Прямоугольник 170"/>
          <p:cNvSpPr>
            <a:spLocks noChangeArrowheads="1"/>
          </p:cNvSpPr>
          <p:nvPr/>
        </p:nvSpPr>
        <p:spPr bwMode="auto">
          <a:xfrm>
            <a:off x="1311275" y="4846638"/>
            <a:ext cx="6705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Специализация актёра на исполнении ролей, наиболее соответствующих его внешним сценическим данным, характеру дарования</a:t>
            </a:r>
          </a:p>
        </p:txBody>
      </p:sp>
      <p:sp>
        <p:nvSpPr>
          <p:cNvPr id="172" name="Прямоугольник 171"/>
          <p:cNvSpPr>
            <a:spLocks noChangeArrowheads="1"/>
          </p:cNvSpPr>
          <p:nvPr/>
        </p:nvSpPr>
        <p:spPr bwMode="auto">
          <a:xfrm>
            <a:off x="1325563" y="49530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Места для зрителей за партером, расположенные возвышающимся полукругом</a:t>
            </a:r>
          </a:p>
        </p:txBody>
      </p:sp>
      <p:sp>
        <p:nvSpPr>
          <p:cNvPr id="173" name="Прямоугольник 172"/>
          <p:cNvSpPr>
            <a:spLocks noChangeArrowheads="1"/>
          </p:cNvSpPr>
          <p:nvPr/>
        </p:nvSpPr>
        <p:spPr bwMode="auto">
          <a:xfrm>
            <a:off x="1447800" y="5105400"/>
            <a:ext cx="422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Перерыв между действиями спектакля</a:t>
            </a:r>
          </a:p>
        </p:txBody>
      </p:sp>
      <p:sp>
        <p:nvSpPr>
          <p:cNvPr id="174" name="Прямоугольник 173"/>
          <p:cNvSpPr>
            <a:spLocks noChangeArrowheads="1"/>
          </p:cNvSpPr>
          <p:nvPr/>
        </p:nvSpPr>
        <p:spPr bwMode="auto">
          <a:xfrm>
            <a:off x="1341438" y="4846638"/>
            <a:ext cx="6553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Одобрительные хлопки зрителей, форма выражения приветствия  или благодарности артистам и создателям спектакля</a:t>
            </a:r>
          </a:p>
        </p:txBody>
      </p:sp>
      <p:sp>
        <p:nvSpPr>
          <p:cNvPr id="175" name="Прямоугольник 174"/>
          <p:cNvSpPr>
            <a:spLocks noChangeArrowheads="1"/>
          </p:cNvSpPr>
          <p:nvPr/>
        </p:nvSpPr>
        <p:spPr bwMode="auto">
          <a:xfrm>
            <a:off x="1447800" y="5105400"/>
            <a:ext cx="328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Объявление о представлении</a:t>
            </a:r>
            <a:endParaRPr lang="ru-RU">
              <a:latin typeface="Calibri" pitchFamily="34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2501900" y="14573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2501900" y="19050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2514600" y="23320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2514600" y="2743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2514600" y="3124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2498725" y="35814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2530475" y="397827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</a:t>
            </a:r>
          </a:p>
        </p:txBody>
      </p:sp>
      <p:sp>
        <p:nvSpPr>
          <p:cNvPr id="183" name="Прямоугольник 182"/>
          <p:cNvSpPr>
            <a:spLocks noChangeArrowheads="1"/>
          </p:cNvSpPr>
          <p:nvPr/>
        </p:nvSpPr>
        <p:spPr bwMode="auto">
          <a:xfrm>
            <a:off x="1463675" y="5105400"/>
            <a:ext cx="6253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Пространство сцены между занавесом и зрительным залом</a:t>
            </a:r>
            <a:endParaRPr lang="ru-RU">
              <a:latin typeface="Calibri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949668" y="51684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93" name="Стрелка вправо 92">
            <a:hlinkClick r:id="rId6" action="ppaction://hlinksldjump"/>
          </p:cNvPr>
          <p:cNvSpPr/>
          <p:nvPr/>
        </p:nvSpPr>
        <p:spPr>
          <a:xfrm>
            <a:off x="5486400" y="51054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60" grpId="0"/>
      <p:bldP spid="161" grpId="0"/>
      <p:bldP spid="162" grpId="0"/>
      <p:bldP spid="164" grpId="0"/>
      <p:bldP spid="165" grpId="0"/>
      <p:bldP spid="166" grpId="0"/>
      <p:bldP spid="167" grpId="0"/>
      <p:bldP spid="168" grpId="0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20"/>
          <p:cNvGrpSpPr>
            <a:grpSpLocks/>
          </p:cNvGrpSpPr>
          <p:nvPr/>
        </p:nvGrpSpPr>
        <p:grpSpPr bwMode="auto">
          <a:xfrm>
            <a:off x="22225" y="15875"/>
            <a:ext cx="9137650" cy="6864350"/>
            <a:chOff x="7379" y="0"/>
            <a:chExt cx="9136621" cy="6864258"/>
          </a:xfrm>
        </p:grpSpPr>
        <p:pic>
          <p:nvPicPr>
            <p:cNvPr id="8285" name="Рисунок 212" descr="Занавес.gif"/>
            <p:cNvPicPr>
              <a:picLocks noChangeAspect="1"/>
            </p:cNvPicPr>
            <p:nvPr/>
          </p:nvPicPr>
          <p:blipFill>
            <a:blip r:embed="rId3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6" name="Рисунок 211" descr="Занавес.gif"/>
            <p:cNvPicPr>
              <a:picLocks noChangeAspect="1"/>
            </p:cNvPicPr>
            <p:nvPr/>
          </p:nvPicPr>
          <p:blipFill>
            <a:blip r:embed="rId3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87" name="Рисунок 213" descr="Сцена.gif"/>
            <p:cNvPicPr>
              <a:picLocks noChangeAspect="1"/>
            </p:cNvPicPr>
            <p:nvPr/>
          </p:nvPicPr>
          <p:blipFill>
            <a:blip r:embed="rId4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4648200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5086350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5522913" y="19335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5105400" y="23622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9" name="AutoShape 8"/>
          <p:cNvSpPr>
            <a:spLocks noChangeArrowheads="1"/>
          </p:cNvSpPr>
          <p:nvPr/>
        </p:nvSpPr>
        <p:spPr bwMode="auto">
          <a:xfrm>
            <a:off x="4648200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246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2 Буква Б</a:t>
            </a:r>
          </a:p>
        </p:txBody>
      </p:sp>
      <p:sp>
        <p:nvSpPr>
          <p:cNvPr id="8202" name="AutoShape 5"/>
          <p:cNvSpPr>
            <a:spLocks noChangeArrowheads="1"/>
          </p:cNvSpPr>
          <p:nvPr/>
        </p:nvSpPr>
        <p:spPr bwMode="auto">
          <a:xfrm>
            <a:off x="2911475" y="1090613"/>
            <a:ext cx="420688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3" name="AutoShape 6"/>
          <p:cNvSpPr>
            <a:spLocks noChangeArrowheads="1"/>
          </p:cNvSpPr>
          <p:nvPr/>
        </p:nvSpPr>
        <p:spPr bwMode="auto">
          <a:xfrm>
            <a:off x="3348038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4" name="AutoShape 7"/>
          <p:cNvSpPr>
            <a:spLocks noChangeArrowheads="1"/>
          </p:cNvSpPr>
          <p:nvPr/>
        </p:nvSpPr>
        <p:spPr bwMode="auto">
          <a:xfrm>
            <a:off x="37861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5" name="AutoShape 8"/>
          <p:cNvSpPr>
            <a:spLocks noChangeArrowheads="1"/>
          </p:cNvSpPr>
          <p:nvPr/>
        </p:nvSpPr>
        <p:spPr bwMode="auto">
          <a:xfrm>
            <a:off x="4208463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6" name="AutoShape 9"/>
          <p:cNvSpPr>
            <a:spLocks noChangeArrowheads="1"/>
          </p:cNvSpPr>
          <p:nvPr/>
        </p:nvSpPr>
        <p:spPr bwMode="auto">
          <a:xfrm>
            <a:off x="4645025" y="10906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7" name="AutoShape 21"/>
          <p:cNvSpPr>
            <a:spLocks noChangeArrowheads="1"/>
          </p:cNvSpPr>
          <p:nvPr/>
        </p:nvSpPr>
        <p:spPr bwMode="auto">
          <a:xfrm>
            <a:off x="2474913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08" name="AutoShape 5"/>
          <p:cNvSpPr>
            <a:spLocks noChangeArrowheads="1"/>
          </p:cNvSpPr>
          <p:nvPr/>
        </p:nvSpPr>
        <p:spPr bwMode="auto">
          <a:xfrm>
            <a:off x="291623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9" name="AutoShape 6"/>
          <p:cNvSpPr>
            <a:spLocks noChangeArrowheads="1"/>
          </p:cNvSpPr>
          <p:nvPr/>
        </p:nvSpPr>
        <p:spPr bwMode="auto">
          <a:xfrm>
            <a:off x="3354388" y="151447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0" name="AutoShape 21"/>
          <p:cNvSpPr>
            <a:spLocks noChangeArrowheads="1"/>
          </p:cNvSpPr>
          <p:nvPr/>
        </p:nvSpPr>
        <p:spPr bwMode="auto">
          <a:xfrm>
            <a:off x="2479675" y="151447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11" name="AutoShape 5"/>
          <p:cNvSpPr>
            <a:spLocks noChangeArrowheads="1"/>
          </p:cNvSpPr>
          <p:nvPr/>
        </p:nvSpPr>
        <p:spPr bwMode="auto">
          <a:xfrm>
            <a:off x="290671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2" name="AutoShape 6"/>
          <p:cNvSpPr>
            <a:spLocks noChangeArrowheads="1"/>
          </p:cNvSpPr>
          <p:nvPr/>
        </p:nvSpPr>
        <p:spPr bwMode="auto">
          <a:xfrm>
            <a:off x="3344863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3" name="AutoShape 7"/>
          <p:cNvSpPr>
            <a:spLocks noChangeArrowheads="1"/>
          </p:cNvSpPr>
          <p:nvPr/>
        </p:nvSpPr>
        <p:spPr bwMode="auto">
          <a:xfrm>
            <a:off x="378142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4" name="AutoShape 8"/>
          <p:cNvSpPr>
            <a:spLocks noChangeArrowheads="1"/>
          </p:cNvSpPr>
          <p:nvPr/>
        </p:nvSpPr>
        <p:spPr bwMode="auto">
          <a:xfrm>
            <a:off x="4219575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5" name="AutoShape 21"/>
          <p:cNvSpPr>
            <a:spLocks noChangeArrowheads="1"/>
          </p:cNvSpPr>
          <p:nvPr/>
        </p:nvSpPr>
        <p:spPr bwMode="auto">
          <a:xfrm>
            <a:off x="2470150" y="193516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16" name="AutoShape 5"/>
          <p:cNvSpPr>
            <a:spLocks noChangeArrowheads="1"/>
          </p:cNvSpPr>
          <p:nvPr/>
        </p:nvSpPr>
        <p:spPr bwMode="auto">
          <a:xfrm>
            <a:off x="291147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7" name="AutoShape 6"/>
          <p:cNvSpPr>
            <a:spLocks noChangeArrowheads="1"/>
          </p:cNvSpPr>
          <p:nvPr/>
        </p:nvSpPr>
        <p:spPr bwMode="auto">
          <a:xfrm>
            <a:off x="3349625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8" name="AutoShape 7"/>
          <p:cNvSpPr>
            <a:spLocks noChangeArrowheads="1"/>
          </p:cNvSpPr>
          <p:nvPr/>
        </p:nvSpPr>
        <p:spPr bwMode="auto">
          <a:xfrm>
            <a:off x="378618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19" name="AutoShape 8"/>
          <p:cNvSpPr>
            <a:spLocks noChangeArrowheads="1"/>
          </p:cNvSpPr>
          <p:nvPr/>
        </p:nvSpPr>
        <p:spPr bwMode="auto">
          <a:xfrm>
            <a:off x="4224338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0" name="AutoShape 9"/>
          <p:cNvSpPr>
            <a:spLocks noChangeArrowheads="1"/>
          </p:cNvSpPr>
          <p:nvPr/>
        </p:nvSpPr>
        <p:spPr bwMode="auto">
          <a:xfrm>
            <a:off x="4660900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1" name="AutoShape 21"/>
          <p:cNvSpPr>
            <a:spLocks noChangeArrowheads="1"/>
          </p:cNvSpPr>
          <p:nvPr/>
        </p:nvSpPr>
        <p:spPr bwMode="auto">
          <a:xfrm>
            <a:off x="2474913" y="23574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22" name="AutoShape 5"/>
          <p:cNvSpPr>
            <a:spLocks noChangeArrowheads="1"/>
          </p:cNvSpPr>
          <p:nvPr/>
        </p:nvSpPr>
        <p:spPr bwMode="auto">
          <a:xfrm>
            <a:off x="290671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3" name="AutoShape 6"/>
          <p:cNvSpPr>
            <a:spLocks noChangeArrowheads="1"/>
          </p:cNvSpPr>
          <p:nvPr/>
        </p:nvSpPr>
        <p:spPr bwMode="auto">
          <a:xfrm>
            <a:off x="3344863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4" name="AutoShape 7"/>
          <p:cNvSpPr>
            <a:spLocks noChangeArrowheads="1"/>
          </p:cNvSpPr>
          <p:nvPr/>
        </p:nvSpPr>
        <p:spPr bwMode="auto">
          <a:xfrm>
            <a:off x="378142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5" name="AutoShape 8"/>
          <p:cNvSpPr>
            <a:spLocks noChangeArrowheads="1"/>
          </p:cNvSpPr>
          <p:nvPr/>
        </p:nvSpPr>
        <p:spPr bwMode="auto">
          <a:xfrm>
            <a:off x="4219575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6" name="AutoShape 9"/>
          <p:cNvSpPr>
            <a:spLocks noChangeArrowheads="1"/>
          </p:cNvSpPr>
          <p:nvPr/>
        </p:nvSpPr>
        <p:spPr bwMode="auto">
          <a:xfrm>
            <a:off x="4656138" y="2778125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7" name="AutoShape 21"/>
          <p:cNvSpPr>
            <a:spLocks noChangeArrowheads="1"/>
          </p:cNvSpPr>
          <p:nvPr/>
        </p:nvSpPr>
        <p:spPr bwMode="auto">
          <a:xfrm>
            <a:off x="2470150" y="2778125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28" name="AutoShape 5"/>
          <p:cNvSpPr>
            <a:spLocks noChangeArrowheads="1"/>
          </p:cNvSpPr>
          <p:nvPr/>
        </p:nvSpPr>
        <p:spPr bwMode="auto">
          <a:xfrm>
            <a:off x="291147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9" name="AutoShape 6"/>
          <p:cNvSpPr>
            <a:spLocks noChangeArrowheads="1"/>
          </p:cNvSpPr>
          <p:nvPr/>
        </p:nvSpPr>
        <p:spPr bwMode="auto">
          <a:xfrm>
            <a:off x="3349625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0" name="AutoShape 7"/>
          <p:cNvSpPr>
            <a:spLocks noChangeArrowheads="1"/>
          </p:cNvSpPr>
          <p:nvPr/>
        </p:nvSpPr>
        <p:spPr bwMode="auto">
          <a:xfrm>
            <a:off x="378618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1" name="AutoShape 8"/>
          <p:cNvSpPr>
            <a:spLocks noChangeArrowheads="1"/>
          </p:cNvSpPr>
          <p:nvPr/>
        </p:nvSpPr>
        <p:spPr bwMode="auto">
          <a:xfrm>
            <a:off x="4224338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2" name="AutoShape 9"/>
          <p:cNvSpPr>
            <a:spLocks noChangeArrowheads="1"/>
          </p:cNvSpPr>
          <p:nvPr/>
        </p:nvSpPr>
        <p:spPr bwMode="auto">
          <a:xfrm>
            <a:off x="4660900" y="3200400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3" name="AutoShape 21"/>
          <p:cNvSpPr>
            <a:spLocks noChangeArrowheads="1"/>
          </p:cNvSpPr>
          <p:nvPr/>
        </p:nvSpPr>
        <p:spPr bwMode="auto">
          <a:xfrm>
            <a:off x="2474913" y="3200400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34" name="AutoShape 5"/>
          <p:cNvSpPr>
            <a:spLocks noChangeArrowheads="1"/>
          </p:cNvSpPr>
          <p:nvPr/>
        </p:nvSpPr>
        <p:spPr bwMode="auto">
          <a:xfrm>
            <a:off x="290195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5" name="AutoShape 6"/>
          <p:cNvSpPr>
            <a:spLocks noChangeArrowheads="1"/>
          </p:cNvSpPr>
          <p:nvPr/>
        </p:nvSpPr>
        <p:spPr bwMode="auto">
          <a:xfrm>
            <a:off x="3340100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6" name="AutoShape 7"/>
          <p:cNvSpPr>
            <a:spLocks noChangeArrowheads="1"/>
          </p:cNvSpPr>
          <p:nvPr/>
        </p:nvSpPr>
        <p:spPr bwMode="auto">
          <a:xfrm>
            <a:off x="377666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7" name="AutoShape 8"/>
          <p:cNvSpPr>
            <a:spLocks noChangeArrowheads="1"/>
          </p:cNvSpPr>
          <p:nvPr/>
        </p:nvSpPr>
        <p:spPr bwMode="auto">
          <a:xfrm>
            <a:off x="4214813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8" name="AutoShape 9"/>
          <p:cNvSpPr>
            <a:spLocks noChangeArrowheads="1"/>
          </p:cNvSpPr>
          <p:nvPr/>
        </p:nvSpPr>
        <p:spPr bwMode="auto">
          <a:xfrm>
            <a:off x="4651375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39" name="AutoShape 21"/>
          <p:cNvSpPr>
            <a:spLocks noChangeArrowheads="1"/>
          </p:cNvSpPr>
          <p:nvPr/>
        </p:nvSpPr>
        <p:spPr bwMode="auto">
          <a:xfrm>
            <a:off x="2465388" y="3621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40" name="AutoShape 5"/>
          <p:cNvSpPr>
            <a:spLocks noChangeArrowheads="1"/>
          </p:cNvSpPr>
          <p:nvPr/>
        </p:nvSpPr>
        <p:spPr bwMode="auto">
          <a:xfrm>
            <a:off x="290671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1" name="AutoShape 6"/>
          <p:cNvSpPr>
            <a:spLocks noChangeArrowheads="1"/>
          </p:cNvSpPr>
          <p:nvPr/>
        </p:nvSpPr>
        <p:spPr bwMode="auto">
          <a:xfrm>
            <a:off x="3344863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2" name="AutoShape 7"/>
          <p:cNvSpPr>
            <a:spLocks noChangeArrowheads="1"/>
          </p:cNvSpPr>
          <p:nvPr/>
        </p:nvSpPr>
        <p:spPr bwMode="auto">
          <a:xfrm>
            <a:off x="378142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3" name="AutoShape 8"/>
          <p:cNvSpPr>
            <a:spLocks noChangeArrowheads="1"/>
          </p:cNvSpPr>
          <p:nvPr/>
        </p:nvSpPr>
        <p:spPr bwMode="auto">
          <a:xfrm>
            <a:off x="4219575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4" name="AutoShape 21"/>
          <p:cNvSpPr>
            <a:spLocks noChangeArrowheads="1"/>
          </p:cNvSpPr>
          <p:nvPr/>
        </p:nvSpPr>
        <p:spPr bwMode="auto">
          <a:xfrm>
            <a:off x="2470150" y="4043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8245" name="AutoShape 6"/>
          <p:cNvSpPr>
            <a:spLocks noChangeArrowheads="1"/>
          </p:cNvSpPr>
          <p:nvPr/>
        </p:nvSpPr>
        <p:spPr bwMode="auto">
          <a:xfrm>
            <a:off x="5081588" y="1090613"/>
            <a:ext cx="420687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6" name="AutoShape 7"/>
          <p:cNvSpPr>
            <a:spLocks noChangeArrowheads="1"/>
          </p:cNvSpPr>
          <p:nvPr/>
        </p:nvSpPr>
        <p:spPr bwMode="auto">
          <a:xfrm>
            <a:off x="377983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8247" name="AutoShape 8"/>
          <p:cNvSpPr>
            <a:spLocks noChangeArrowheads="1"/>
          </p:cNvSpPr>
          <p:nvPr/>
        </p:nvSpPr>
        <p:spPr bwMode="auto">
          <a:xfrm>
            <a:off x="4217988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8248" name="AutoShape 6"/>
          <p:cNvSpPr>
            <a:spLocks noChangeArrowheads="1"/>
          </p:cNvSpPr>
          <p:nvPr/>
        </p:nvSpPr>
        <p:spPr bwMode="auto">
          <a:xfrm>
            <a:off x="4641850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9" name="AutoShape 7"/>
          <p:cNvSpPr>
            <a:spLocks noChangeArrowheads="1"/>
          </p:cNvSpPr>
          <p:nvPr/>
        </p:nvSpPr>
        <p:spPr bwMode="auto">
          <a:xfrm>
            <a:off x="507841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0" name="AutoShape 8"/>
          <p:cNvSpPr>
            <a:spLocks noChangeArrowheads="1"/>
          </p:cNvSpPr>
          <p:nvPr/>
        </p:nvSpPr>
        <p:spPr bwMode="auto">
          <a:xfrm>
            <a:off x="5516563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1" name="AutoShape 6"/>
          <p:cNvSpPr>
            <a:spLocks noChangeArrowheads="1"/>
          </p:cNvSpPr>
          <p:nvPr/>
        </p:nvSpPr>
        <p:spPr bwMode="auto">
          <a:xfrm>
            <a:off x="5095875" y="32146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2" name="AutoShape 6"/>
          <p:cNvSpPr>
            <a:spLocks noChangeArrowheads="1"/>
          </p:cNvSpPr>
          <p:nvPr/>
        </p:nvSpPr>
        <p:spPr bwMode="auto">
          <a:xfrm>
            <a:off x="5087938" y="3635375"/>
            <a:ext cx="420687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3" name="AutoShape 7"/>
          <p:cNvSpPr>
            <a:spLocks noChangeArrowheads="1"/>
          </p:cNvSpPr>
          <p:nvPr/>
        </p:nvSpPr>
        <p:spPr bwMode="auto">
          <a:xfrm>
            <a:off x="5524500" y="363537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4" name="AutoShape 8"/>
          <p:cNvSpPr>
            <a:spLocks noChangeArrowheads="1"/>
          </p:cNvSpPr>
          <p:nvPr/>
        </p:nvSpPr>
        <p:spPr bwMode="auto">
          <a:xfrm>
            <a:off x="5962650" y="3635375"/>
            <a:ext cx="420688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5" name="AutoShape 9"/>
          <p:cNvSpPr>
            <a:spLocks noChangeArrowheads="1"/>
          </p:cNvSpPr>
          <p:nvPr/>
        </p:nvSpPr>
        <p:spPr bwMode="auto">
          <a:xfrm>
            <a:off x="5951538" y="40386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2520950" y="1036638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8257" name="TextBox 214"/>
          <p:cNvSpPr txBox="1">
            <a:spLocks noChangeArrowheads="1"/>
          </p:cNvSpPr>
          <p:nvPr/>
        </p:nvSpPr>
        <p:spPr bwMode="auto">
          <a:xfrm>
            <a:off x="10972800" y="2743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6" name="TextBox 215"/>
          <p:cNvSpPr txBox="1">
            <a:spLocks noChangeArrowheads="1"/>
          </p:cNvSpPr>
          <p:nvPr/>
        </p:nvSpPr>
        <p:spPr bwMode="auto">
          <a:xfrm>
            <a:off x="2957513" y="1042988"/>
            <a:ext cx="2605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л   а    г   а   н   </a:t>
            </a:r>
          </a:p>
        </p:txBody>
      </p:sp>
      <p:sp>
        <p:nvSpPr>
          <p:cNvPr id="222" name="TextBox 221"/>
          <p:cNvSpPr txBox="1">
            <a:spLocks noChangeArrowheads="1"/>
          </p:cNvSpPr>
          <p:nvPr/>
        </p:nvSpPr>
        <p:spPr bwMode="auto">
          <a:xfrm>
            <a:off x="2909888" y="1447800"/>
            <a:ext cx="2500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л   к    о  н</a:t>
            </a:r>
          </a:p>
        </p:txBody>
      </p:sp>
      <p:sp>
        <p:nvSpPr>
          <p:cNvPr id="224" name="TextBox 223"/>
          <p:cNvSpPr txBox="1">
            <a:spLocks noChangeArrowheads="1"/>
          </p:cNvSpPr>
          <p:nvPr/>
        </p:nvSpPr>
        <p:spPr bwMode="auto">
          <a:xfrm>
            <a:off x="2941638" y="1889125"/>
            <a:ext cx="323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 л   ь   э   т    а   ж  </a:t>
            </a:r>
          </a:p>
        </p:txBody>
      </p:sp>
      <p:sp>
        <p:nvSpPr>
          <p:cNvPr id="225" name="TextBox 224"/>
          <p:cNvSpPr txBox="1">
            <a:spLocks noChangeArrowheads="1"/>
          </p:cNvSpPr>
          <p:nvPr/>
        </p:nvSpPr>
        <p:spPr bwMode="auto">
          <a:xfrm>
            <a:off x="2941638" y="2286000"/>
            <a:ext cx="3457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н   е   ф   и    с   </a:t>
            </a:r>
          </a:p>
        </p:txBody>
      </p:sp>
      <p:sp>
        <p:nvSpPr>
          <p:cNvPr id="226" name="TextBox 225"/>
          <p:cNvSpPr txBox="1">
            <a:spLocks noChangeArrowheads="1"/>
          </p:cNvSpPr>
          <p:nvPr/>
        </p:nvSpPr>
        <p:spPr bwMode="auto">
          <a:xfrm>
            <a:off x="2879725" y="2697163"/>
            <a:ext cx="245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у   н   у    а   р</a:t>
            </a:r>
          </a:p>
        </p:txBody>
      </p:sp>
      <p:sp>
        <p:nvSpPr>
          <p:cNvPr id="227" name="TextBox 226"/>
          <p:cNvSpPr txBox="1">
            <a:spLocks noChangeArrowheads="1"/>
          </p:cNvSpPr>
          <p:nvPr/>
        </p:nvSpPr>
        <p:spPr bwMode="auto">
          <a:xfrm>
            <a:off x="2955925" y="3124200"/>
            <a:ext cx="345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у   р   л    е   с   к   </a:t>
            </a:r>
          </a:p>
        </p:txBody>
      </p:sp>
      <p:sp>
        <p:nvSpPr>
          <p:cNvPr id="228" name="TextBox 227"/>
          <p:cNvSpPr txBox="1">
            <a:spLocks noChangeArrowheads="1"/>
          </p:cNvSpPr>
          <p:nvPr/>
        </p:nvSpPr>
        <p:spPr bwMode="auto">
          <a:xfrm>
            <a:off x="2925763" y="3565525"/>
            <a:ext cx="3856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у    т   а   ф   о   р   и   я</a:t>
            </a:r>
          </a:p>
        </p:txBody>
      </p:sp>
      <p:sp>
        <p:nvSpPr>
          <p:cNvPr id="229" name="TextBox 228"/>
          <p:cNvSpPr txBox="1">
            <a:spLocks noChangeArrowheads="1"/>
          </p:cNvSpPr>
          <p:nvPr/>
        </p:nvSpPr>
        <p:spPr bwMode="auto">
          <a:xfrm>
            <a:off x="2911475" y="3946525"/>
            <a:ext cx="364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у   ф   ф  о   н   а   д   а</a:t>
            </a:r>
          </a:p>
        </p:txBody>
      </p:sp>
      <p:sp>
        <p:nvSpPr>
          <p:cNvPr id="230" name="Прямоугольник 229"/>
          <p:cNvSpPr>
            <a:spLocks noChangeArrowheads="1"/>
          </p:cNvSpPr>
          <p:nvPr/>
        </p:nvSpPr>
        <p:spPr bwMode="auto">
          <a:xfrm>
            <a:off x="1235075" y="4983163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Места в зрительном зале, расположенные амфитеатром в различных ярусах.</a:t>
            </a:r>
          </a:p>
          <a:p>
            <a:pPr algn="ctr"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Прямоугольник 230"/>
          <p:cNvSpPr>
            <a:spLocks noChangeArrowheads="1"/>
          </p:cNvSpPr>
          <p:nvPr/>
        </p:nvSpPr>
        <p:spPr bwMode="auto">
          <a:xfrm>
            <a:off x="1235075" y="4999038"/>
            <a:ext cx="685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Первый ярус балконов над партером и амфитеатром в зрительном или концертном зале.</a:t>
            </a:r>
          </a:p>
        </p:txBody>
      </p:sp>
      <p:sp>
        <p:nvSpPr>
          <p:cNvPr id="232" name="Прямоугольник 231"/>
          <p:cNvSpPr>
            <a:spLocks noChangeArrowheads="1"/>
          </p:cNvSpPr>
          <p:nvPr/>
        </p:nvSpPr>
        <p:spPr bwMode="auto">
          <a:xfrm>
            <a:off x="1295400" y="487680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1) Театральное представление в честь одного актера; 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2) Спектакль, сбор от которого поступал я пользу одного или нескольких актеров, а также других работников театра.</a:t>
            </a:r>
          </a:p>
        </p:txBody>
      </p:sp>
      <p:sp>
        <p:nvSpPr>
          <p:cNvPr id="233" name="Прямоугольник 232"/>
          <p:cNvSpPr>
            <a:spLocks noChangeArrowheads="1"/>
          </p:cNvSpPr>
          <p:nvPr/>
        </p:nvSpPr>
        <p:spPr bwMode="auto">
          <a:xfrm>
            <a:off x="1295400" y="50292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Театральные ложи на уровне сиены или несколько ниже по обеим сторонам партера.</a:t>
            </a:r>
          </a:p>
        </p:txBody>
      </p:sp>
      <p:sp>
        <p:nvSpPr>
          <p:cNvPr id="234" name="Прямоугольник 233"/>
          <p:cNvSpPr>
            <a:spLocks noChangeArrowheads="1"/>
          </p:cNvSpPr>
          <p:nvPr/>
        </p:nvSpPr>
        <p:spPr bwMode="auto">
          <a:xfrm>
            <a:off x="1371600" y="5029200"/>
            <a:ext cx="554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Преувеличенно комическое изображение на сцене.</a:t>
            </a:r>
          </a:p>
        </p:txBody>
      </p:sp>
      <p:sp>
        <p:nvSpPr>
          <p:cNvPr id="235" name="Прямоугольник 234"/>
          <p:cNvSpPr>
            <a:spLocks noChangeArrowheads="1"/>
          </p:cNvSpPr>
          <p:nvPr/>
        </p:nvSpPr>
        <p:spPr bwMode="auto">
          <a:xfrm>
            <a:off x="1371600" y="50292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Предметы, специально изготовляемые и употребляемые вместо настоящих вещей в театральных постановках.</a:t>
            </a:r>
          </a:p>
        </p:txBody>
      </p:sp>
      <p:sp>
        <p:nvSpPr>
          <p:cNvPr id="236" name="Прямоугольник 235"/>
          <p:cNvSpPr>
            <a:spLocks noChangeArrowheads="1"/>
          </p:cNvSpPr>
          <p:nvPr/>
        </p:nvSpPr>
        <p:spPr bwMode="auto">
          <a:xfrm>
            <a:off x="1265238" y="4876800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1) Представление с применением клоунских приемов;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   2) Подчеркнутое внешне комическое преувеличение, иногда окарикатуривание персонажей.</a:t>
            </a:r>
          </a:p>
        </p:txBody>
      </p:sp>
      <p:sp>
        <p:nvSpPr>
          <p:cNvPr id="239" name="TextBox 238"/>
          <p:cNvSpPr txBox="1">
            <a:spLocks noChangeArrowheads="1"/>
          </p:cNvSpPr>
          <p:nvPr/>
        </p:nvSpPr>
        <p:spPr bwMode="auto">
          <a:xfrm>
            <a:off x="2501900" y="14573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0" name="TextBox 239"/>
          <p:cNvSpPr txBox="1">
            <a:spLocks noChangeArrowheads="1"/>
          </p:cNvSpPr>
          <p:nvPr/>
        </p:nvSpPr>
        <p:spPr bwMode="auto">
          <a:xfrm>
            <a:off x="2501900" y="19050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1" name="TextBox 240"/>
          <p:cNvSpPr txBox="1">
            <a:spLocks noChangeArrowheads="1"/>
          </p:cNvSpPr>
          <p:nvPr/>
        </p:nvSpPr>
        <p:spPr bwMode="auto">
          <a:xfrm>
            <a:off x="2514600" y="23320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2" name="TextBox 241"/>
          <p:cNvSpPr txBox="1">
            <a:spLocks noChangeArrowheads="1"/>
          </p:cNvSpPr>
          <p:nvPr/>
        </p:nvSpPr>
        <p:spPr bwMode="auto">
          <a:xfrm>
            <a:off x="2514600" y="2743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3" name="TextBox 242"/>
          <p:cNvSpPr txBox="1">
            <a:spLocks noChangeArrowheads="1"/>
          </p:cNvSpPr>
          <p:nvPr/>
        </p:nvSpPr>
        <p:spPr bwMode="auto">
          <a:xfrm>
            <a:off x="2514600" y="31242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4" name="TextBox 243"/>
          <p:cNvSpPr txBox="1">
            <a:spLocks noChangeArrowheads="1"/>
          </p:cNvSpPr>
          <p:nvPr/>
        </p:nvSpPr>
        <p:spPr bwMode="auto">
          <a:xfrm>
            <a:off x="2498725" y="358140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5" name="TextBox 244"/>
          <p:cNvSpPr txBox="1">
            <a:spLocks noChangeArrowheads="1"/>
          </p:cNvSpPr>
          <p:nvPr/>
        </p:nvSpPr>
        <p:spPr bwMode="auto">
          <a:xfrm>
            <a:off x="2530475" y="397827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Б</a:t>
            </a:r>
          </a:p>
        </p:txBody>
      </p:sp>
      <p:sp>
        <p:nvSpPr>
          <p:cNvPr id="247" name="Прямоугольник 246"/>
          <p:cNvSpPr>
            <a:spLocks noChangeArrowheads="1"/>
          </p:cNvSpPr>
          <p:nvPr/>
        </p:nvSpPr>
        <p:spPr bwMode="auto">
          <a:xfrm>
            <a:off x="1235075" y="4983163"/>
            <a:ext cx="6918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Театральное представление комического характера, показываемое на ярмарках и народных гуляньях (в России с XVIII в.).</a:t>
            </a:r>
            <a:endParaRPr lang="ru-RU">
              <a:latin typeface="Calibri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873468" y="51684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94" name="Стрелка вправо 93">
            <a:hlinkClick r:id="rId5" action="ppaction://hlinksldjump"/>
          </p:cNvPr>
          <p:cNvSpPr/>
          <p:nvPr/>
        </p:nvSpPr>
        <p:spPr>
          <a:xfrm>
            <a:off x="5410200" y="510540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8283" name="Рисунок 94" descr="111111111111111111111111111111.gif"/>
          <p:cNvPicPr>
            <a:picLocks noChangeAspect="1"/>
          </p:cNvPicPr>
          <p:nvPr/>
        </p:nvPicPr>
        <p:blipFill>
          <a:blip r:embed="rId6"/>
          <a:srcRect l="39764" r="43701" b="45844"/>
          <a:stretch>
            <a:fillRect/>
          </a:stretch>
        </p:blipFill>
        <p:spPr bwMode="auto">
          <a:xfrm>
            <a:off x="1050925" y="3124200"/>
            <a:ext cx="94456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4" name="Рисунок 95" descr="222222222222222222222222222222222222222222222222.gif"/>
          <p:cNvPicPr>
            <a:picLocks noChangeAspect="1"/>
          </p:cNvPicPr>
          <p:nvPr/>
        </p:nvPicPr>
        <p:blipFill>
          <a:blip r:embed="rId7"/>
          <a:srcRect l="40552" r="39568" b="8398"/>
          <a:stretch>
            <a:fillRect/>
          </a:stretch>
        </p:blipFill>
        <p:spPr bwMode="auto">
          <a:xfrm>
            <a:off x="6465888" y="-685800"/>
            <a:ext cx="2144712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  <p:bldP spid="246" grpId="1" animBg="1"/>
      <p:bldP spid="201" grpId="0"/>
      <p:bldP spid="216" grpId="0"/>
      <p:bldP spid="222" grpId="0"/>
      <p:bldP spid="225" grpId="0"/>
      <p:bldP spid="226" grpId="0"/>
      <p:bldP spid="227" grpId="0"/>
      <p:bldP spid="228" grpId="0"/>
      <p:bldP spid="229" grpId="0"/>
      <p:bldP spid="230" grpId="0"/>
      <p:bldP spid="230" grpId="1"/>
      <p:bldP spid="231" grpId="0"/>
      <p:bldP spid="231" grpId="1"/>
      <p:bldP spid="232" grpId="0"/>
      <p:bldP spid="232" grpId="1"/>
      <p:bldP spid="233" grpId="0"/>
      <p:bldP spid="233" grpId="1"/>
      <p:bldP spid="234" grpId="0"/>
      <p:bldP spid="234" grpId="1"/>
      <p:bldP spid="235" grpId="0"/>
      <p:bldP spid="235" grpId="1"/>
      <p:bldP spid="236" grpId="0"/>
      <p:bldP spid="236" grpId="1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49668" y="5092264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grpSp>
        <p:nvGrpSpPr>
          <p:cNvPr id="9220" name="Группа 86"/>
          <p:cNvGrpSpPr>
            <a:grpSpLocks/>
          </p:cNvGrpSpPr>
          <p:nvPr/>
        </p:nvGrpSpPr>
        <p:grpSpPr bwMode="auto">
          <a:xfrm>
            <a:off x="22225" y="15875"/>
            <a:ext cx="9137650" cy="6864350"/>
            <a:chOff x="7379" y="0"/>
            <a:chExt cx="9136621" cy="6864258"/>
          </a:xfrm>
        </p:grpSpPr>
        <p:pic>
          <p:nvPicPr>
            <p:cNvPr id="9280" name="Рисунок 87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1" name="Рисунок 88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2" name="Рисунок 89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3 Буква Г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5040313" y="19272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3303588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4" name="AutoShape 6"/>
          <p:cNvSpPr>
            <a:spLocks noChangeArrowheads="1"/>
          </p:cNvSpPr>
          <p:nvPr/>
        </p:nvSpPr>
        <p:spPr bwMode="auto">
          <a:xfrm>
            <a:off x="3741738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5" name="AutoShape 7"/>
          <p:cNvSpPr>
            <a:spLocks noChangeArrowheads="1"/>
          </p:cNvSpPr>
          <p:nvPr/>
        </p:nvSpPr>
        <p:spPr bwMode="auto">
          <a:xfrm>
            <a:off x="4178300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6" name="AutoShape 8"/>
          <p:cNvSpPr>
            <a:spLocks noChangeArrowheads="1"/>
          </p:cNvSpPr>
          <p:nvPr/>
        </p:nvSpPr>
        <p:spPr bwMode="auto">
          <a:xfrm>
            <a:off x="4602163" y="1509713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7" name="AutoShape 9"/>
          <p:cNvSpPr>
            <a:spLocks noChangeArrowheads="1"/>
          </p:cNvSpPr>
          <p:nvPr/>
        </p:nvSpPr>
        <p:spPr bwMode="auto">
          <a:xfrm>
            <a:off x="5038725" y="1509713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8" name="AutoShape 21"/>
          <p:cNvSpPr>
            <a:spLocks noChangeArrowheads="1"/>
          </p:cNvSpPr>
          <p:nvPr/>
        </p:nvSpPr>
        <p:spPr bwMode="auto">
          <a:xfrm>
            <a:off x="2867025" y="15097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29" name="AutoShape 5"/>
          <p:cNvSpPr>
            <a:spLocks noChangeArrowheads="1"/>
          </p:cNvSpPr>
          <p:nvPr/>
        </p:nvSpPr>
        <p:spPr bwMode="auto">
          <a:xfrm>
            <a:off x="3308350" y="19319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0" name="AutoShape 6"/>
          <p:cNvSpPr>
            <a:spLocks noChangeArrowheads="1"/>
          </p:cNvSpPr>
          <p:nvPr/>
        </p:nvSpPr>
        <p:spPr bwMode="auto">
          <a:xfrm>
            <a:off x="3746500" y="19319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1" name="AutoShape 21"/>
          <p:cNvSpPr>
            <a:spLocks noChangeArrowheads="1"/>
          </p:cNvSpPr>
          <p:nvPr/>
        </p:nvSpPr>
        <p:spPr bwMode="auto">
          <a:xfrm>
            <a:off x="2871788" y="19319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32" name="AutoShape 5"/>
          <p:cNvSpPr>
            <a:spLocks noChangeArrowheads="1"/>
          </p:cNvSpPr>
          <p:nvPr/>
        </p:nvSpPr>
        <p:spPr bwMode="auto">
          <a:xfrm>
            <a:off x="3300413" y="2352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3" name="AutoShape 6"/>
          <p:cNvSpPr>
            <a:spLocks noChangeArrowheads="1"/>
          </p:cNvSpPr>
          <p:nvPr/>
        </p:nvSpPr>
        <p:spPr bwMode="auto">
          <a:xfrm>
            <a:off x="3738563" y="2352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4" name="AutoShape 7"/>
          <p:cNvSpPr>
            <a:spLocks noChangeArrowheads="1"/>
          </p:cNvSpPr>
          <p:nvPr/>
        </p:nvSpPr>
        <p:spPr bwMode="auto">
          <a:xfrm>
            <a:off x="4175125" y="2352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5" name="AutoShape 8"/>
          <p:cNvSpPr>
            <a:spLocks noChangeArrowheads="1"/>
          </p:cNvSpPr>
          <p:nvPr/>
        </p:nvSpPr>
        <p:spPr bwMode="auto">
          <a:xfrm>
            <a:off x="4613275" y="2352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6" name="AutoShape 21"/>
          <p:cNvSpPr>
            <a:spLocks noChangeArrowheads="1"/>
          </p:cNvSpPr>
          <p:nvPr/>
        </p:nvSpPr>
        <p:spPr bwMode="auto">
          <a:xfrm>
            <a:off x="2863850" y="235267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37" name="AutoShape 5"/>
          <p:cNvSpPr>
            <a:spLocks noChangeArrowheads="1"/>
          </p:cNvSpPr>
          <p:nvPr/>
        </p:nvSpPr>
        <p:spPr bwMode="auto">
          <a:xfrm>
            <a:off x="3305175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8" name="AutoShape 6"/>
          <p:cNvSpPr>
            <a:spLocks noChangeArrowheads="1"/>
          </p:cNvSpPr>
          <p:nvPr/>
        </p:nvSpPr>
        <p:spPr bwMode="auto">
          <a:xfrm>
            <a:off x="3743325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9" name="AutoShape 7"/>
          <p:cNvSpPr>
            <a:spLocks noChangeArrowheads="1"/>
          </p:cNvSpPr>
          <p:nvPr/>
        </p:nvSpPr>
        <p:spPr bwMode="auto">
          <a:xfrm>
            <a:off x="4179888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0" name="AutoShape 8"/>
          <p:cNvSpPr>
            <a:spLocks noChangeArrowheads="1"/>
          </p:cNvSpPr>
          <p:nvPr/>
        </p:nvSpPr>
        <p:spPr bwMode="auto">
          <a:xfrm>
            <a:off x="5476875" y="31861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1" name="AutoShape 21"/>
          <p:cNvSpPr>
            <a:spLocks noChangeArrowheads="1"/>
          </p:cNvSpPr>
          <p:nvPr/>
        </p:nvSpPr>
        <p:spPr bwMode="auto">
          <a:xfrm>
            <a:off x="2868613" y="2774950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42" name="AutoShape 5"/>
          <p:cNvSpPr>
            <a:spLocks noChangeArrowheads="1"/>
          </p:cNvSpPr>
          <p:nvPr/>
        </p:nvSpPr>
        <p:spPr bwMode="auto">
          <a:xfrm>
            <a:off x="3298825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3" name="AutoShape 6"/>
          <p:cNvSpPr>
            <a:spLocks noChangeArrowheads="1"/>
          </p:cNvSpPr>
          <p:nvPr/>
        </p:nvSpPr>
        <p:spPr bwMode="auto">
          <a:xfrm>
            <a:off x="3736975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4" name="AutoShape 7"/>
          <p:cNvSpPr>
            <a:spLocks noChangeArrowheads="1"/>
          </p:cNvSpPr>
          <p:nvPr/>
        </p:nvSpPr>
        <p:spPr bwMode="auto">
          <a:xfrm>
            <a:off x="4173538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5" name="AutoShape 8"/>
          <p:cNvSpPr>
            <a:spLocks noChangeArrowheads="1"/>
          </p:cNvSpPr>
          <p:nvPr/>
        </p:nvSpPr>
        <p:spPr bwMode="auto">
          <a:xfrm>
            <a:off x="4611688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6" name="AutoShape 9"/>
          <p:cNvSpPr>
            <a:spLocks noChangeArrowheads="1"/>
          </p:cNvSpPr>
          <p:nvPr/>
        </p:nvSpPr>
        <p:spPr bwMode="auto">
          <a:xfrm>
            <a:off x="5048250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7" name="AutoShape 21"/>
          <p:cNvSpPr>
            <a:spLocks noChangeArrowheads="1"/>
          </p:cNvSpPr>
          <p:nvPr/>
        </p:nvSpPr>
        <p:spPr bwMode="auto">
          <a:xfrm>
            <a:off x="2862263" y="3195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48" name="AutoShape 5"/>
          <p:cNvSpPr>
            <a:spLocks noChangeArrowheads="1"/>
          </p:cNvSpPr>
          <p:nvPr/>
        </p:nvSpPr>
        <p:spPr bwMode="auto">
          <a:xfrm>
            <a:off x="3303588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49" name="AutoShape 6"/>
          <p:cNvSpPr>
            <a:spLocks noChangeArrowheads="1"/>
          </p:cNvSpPr>
          <p:nvPr/>
        </p:nvSpPr>
        <p:spPr bwMode="auto">
          <a:xfrm>
            <a:off x="3741738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0" name="AutoShape 7"/>
          <p:cNvSpPr>
            <a:spLocks noChangeArrowheads="1"/>
          </p:cNvSpPr>
          <p:nvPr/>
        </p:nvSpPr>
        <p:spPr bwMode="auto">
          <a:xfrm>
            <a:off x="4178300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1" name="AutoShape 8"/>
          <p:cNvSpPr>
            <a:spLocks noChangeArrowheads="1"/>
          </p:cNvSpPr>
          <p:nvPr/>
        </p:nvSpPr>
        <p:spPr bwMode="auto">
          <a:xfrm>
            <a:off x="4616450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2" name="AutoShape 9"/>
          <p:cNvSpPr>
            <a:spLocks noChangeArrowheads="1"/>
          </p:cNvSpPr>
          <p:nvPr/>
        </p:nvSpPr>
        <p:spPr bwMode="auto">
          <a:xfrm>
            <a:off x="5053013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3" name="AutoShape 21"/>
          <p:cNvSpPr>
            <a:spLocks noChangeArrowheads="1"/>
          </p:cNvSpPr>
          <p:nvPr/>
        </p:nvSpPr>
        <p:spPr bwMode="auto">
          <a:xfrm>
            <a:off x="2867025" y="36179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9254" name="AutoShape 9"/>
          <p:cNvSpPr>
            <a:spLocks noChangeArrowheads="1"/>
          </p:cNvSpPr>
          <p:nvPr/>
        </p:nvSpPr>
        <p:spPr bwMode="auto">
          <a:xfrm>
            <a:off x="5464175" y="19272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5" name="AutoShape 6"/>
          <p:cNvSpPr>
            <a:spLocks noChangeArrowheads="1"/>
          </p:cNvSpPr>
          <p:nvPr/>
        </p:nvSpPr>
        <p:spPr bwMode="auto">
          <a:xfrm>
            <a:off x="5473700" y="15081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56" name="AutoShape 7"/>
          <p:cNvSpPr>
            <a:spLocks noChangeArrowheads="1"/>
          </p:cNvSpPr>
          <p:nvPr/>
        </p:nvSpPr>
        <p:spPr bwMode="auto">
          <a:xfrm>
            <a:off x="4171950" y="19272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9257" name="AutoShape 8"/>
          <p:cNvSpPr>
            <a:spLocks noChangeArrowheads="1"/>
          </p:cNvSpPr>
          <p:nvPr/>
        </p:nvSpPr>
        <p:spPr bwMode="auto">
          <a:xfrm>
            <a:off x="4610100" y="19272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9258" name="AutoShape 6"/>
          <p:cNvSpPr>
            <a:spLocks noChangeArrowheads="1"/>
          </p:cNvSpPr>
          <p:nvPr/>
        </p:nvSpPr>
        <p:spPr bwMode="auto">
          <a:xfrm>
            <a:off x="5899150" y="194151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14650" y="1455738"/>
            <a:ext cx="3921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349625" y="1460500"/>
            <a:ext cx="2605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л   ё    р   к   а  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303588" y="1865313"/>
            <a:ext cx="3081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с   т    р   о   л   и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33750" y="2308225"/>
            <a:ext cx="19843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е    р   о   й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333750" y="2752725"/>
            <a:ext cx="129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   и   м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273425" y="3114675"/>
            <a:ext cx="280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с    т   и   о    н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349625" y="3541713"/>
            <a:ext cx="219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р   и   м  ё   р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95400" y="5181600"/>
            <a:ext cx="670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Выступление актеров на выезде в других театра.</a:t>
            </a: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19200" y="5181600"/>
            <a:ext cx="6858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Главное действующее лицо в спектакле.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95400" y="4819650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1) Искусство изменения внешности актера (преимущественно лица) с помощью специальных красок, наклеек, парика, прически и др.; 2) Краски и другие принадлежности для гримирования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371600" y="5105400"/>
            <a:ext cx="662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Роль взрослой знатной дамы.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752600" y="5124450"/>
            <a:ext cx="543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Специалист, занимающийся гримировкой актеров.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895600" y="1876425"/>
            <a:ext cx="392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895600" y="2322513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906713" y="2749550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906713" y="3160713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906713" y="3541713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Г</a:t>
            </a: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1219200" y="5181600"/>
            <a:ext cx="691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Верхний ярус зрительного зала.</a:t>
            </a:r>
          </a:p>
        </p:txBody>
      </p:sp>
      <p:sp useBgFill="1">
        <p:nvSpPr>
          <p:cNvPr id="77" name="Стрелка вправо 76">
            <a:hlinkClick r:id="rId4" action="ppaction://hlinksldjump"/>
          </p:cNvPr>
          <p:cNvSpPr/>
          <p:nvPr/>
        </p:nvSpPr>
        <p:spPr>
          <a:xfrm>
            <a:off x="5410200" y="4972050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9278" name="Рисунок 77" descr="нитководы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3888" y="552450"/>
            <a:ext cx="32146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79" name="Рисунок 83" descr="3333333333333333.gif"/>
          <p:cNvPicPr>
            <a:picLocks noChangeAspect="1"/>
          </p:cNvPicPr>
          <p:nvPr/>
        </p:nvPicPr>
        <p:blipFill>
          <a:blip r:embed="rId6"/>
          <a:srcRect l="25984" t="40245" r="61417" b="5598"/>
          <a:stretch>
            <a:fillRect/>
          </a:stretch>
        </p:blipFill>
        <p:spPr bwMode="auto">
          <a:xfrm>
            <a:off x="1143000" y="2057400"/>
            <a:ext cx="1152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8" grpId="1" animBg="1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2" grpId="0" autoUpdateAnimBg="0"/>
      <p:bldP spid="72" grpId="1"/>
      <p:bldP spid="73" grpId="0" autoUpdateAnimBg="0"/>
      <p:bldP spid="73" grpId="1"/>
      <p:bldP spid="74" grpId="0" autoUpdateAnimBg="0"/>
      <p:bldP spid="74" grpId="1"/>
      <p:bldP spid="75" grpId="0" autoUpdateAnimBg="0"/>
      <p:bldP spid="75" grpId="1"/>
      <p:bldP spid="76" grpId="0" autoUpdateAnimBg="0"/>
      <p:bldP spid="76" grpId="1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6" grpId="0" autoUpdateAnimBg="0"/>
      <p:bldP spid="8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86"/>
          <p:cNvGrpSpPr>
            <a:grpSpLocks/>
          </p:cNvGrpSpPr>
          <p:nvPr/>
        </p:nvGrpSpPr>
        <p:grpSpPr bwMode="auto">
          <a:xfrm>
            <a:off x="0" y="0"/>
            <a:ext cx="9121775" cy="6858000"/>
            <a:chOff x="7379" y="0"/>
            <a:chExt cx="9136621" cy="6864258"/>
          </a:xfrm>
        </p:grpSpPr>
        <p:pic>
          <p:nvPicPr>
            <p:cNvPr id="10322" name="Рисунок 88" descr="Занавес.gif"/>
            <p:cNvPicPr>
              <a:picLocks noChangeAspect="1"/>
            </p:cNvPicPr>
            <p:nvPr/>
          </p:nvPicPr>
          <p:blipFill>
            <a:blip r:embed="rId2"/>
            <a:srcRect r="25827"/>
            <a:stretch>
              <a:fillRect/>
            </a:stretch>
          </p:blipFill>
          <p:spPr bwMode="auto">
            <a:xfrm>
              <a:off x="7379" y="0"/>
              <a:ext cx="46062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3" name="Рисунок 87" descr="Занавес.gif"/>
            <p:cNvPicPr>
              <a:picLocks noChangeAspect="1"/>
            </p:cNvPicPr>
            <p:nvPr/>
          </p:nvPicPr>
          <p:blipFill>
            <a:blip r:embed="rId2"/>
            <a:srcRect l="36850"/>
            <a:stretch>
              <a:fillRect/>
            </a:stretch>
          </p:blipFill>
          <p:spPr bwMode="auto">
            <a:xfrm>
              <a:off x="5354954" y="0"/>
              <a:ext cx="378904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4" name="Рисунок 89" descr="Сцена.gif"/>
            <p:cNvPicPr>
              <a:picLocks noChangeAspect="1"/>
            </p:cNvPicPr>
            <p:nvPr/>
          </p:nvPicPr>
          <p:blipFill>
            <a:blip r:embed="rId3"/>
            <a:srcRect l="15433" t="77383" r="11024"/>
            <a:stretch>
              <a:fillRect/>
            </a:stretch>
          </p:blipFill>
          <p:spPr bwMode="auto">
            <a:xfrm>
              <a:off x="1107872" y="5943600"/>
              <a:ext cx="7376405" cy="920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AutoShape 8"/>
          <p:cNvSpPr>
            <a:spLocks noChangeArrowheads="1"/>
          </p:cNvSpPr>
          <p:nvPr/>
        </p:nvSpPr>
        <p:spPr bwMode="auto">
          <a:xfrm>
            <a:off x="4943475" y="1671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19200" y="4800600"/>
            <a:ext cx="6934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205163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643313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079875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503738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940300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0" name="AutoShape 21"/>
          <p:cNvSpPr>
            <a:spLocks noChangeArrowheads="1"/>
          </p:cNvSpPr>
          <p:nvPr/>
        </p:nvSpPr>
        <p:spPr bwMode="auto">
          <a:xfrm>
            <a:off x="2768600" y="1254125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>
            <a:off x="3209925" y="16764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2" name="AutoShape 6"/>
          <p:cNvSpPr>
            <a:spLocks noChangeArrowheads="1"/>
          </p:cNvSpPr>
          <p:nvPr/>
        </p:nvSpPr>
        <p:spPr bwMode="auto">
          <a:xfrm>
            <a:off x="3648075" y="16764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3" name="AutoShape 21"/>
          <p:cNvSpPr>
            <a:spLocks noChangeArrowheads="1"/>
          </p:cNvSpPr>
          <p:nvPr/>
        </p:nvSpPr>
        <p:spPr bwMode="auto">
          <a:xfrm>
            <a:off x="2773363" y="167640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54" name="AutoShape 5"/>
          <p:cNvSpPr>
            <a:spLocks noChangeArrowheads="1"/>
          </p:cNvSpPr>
          <p:nvPr/>
        </p:nvSpPr>
        <p:spPr bwMode="auto">
          <a:xfrm>
            <a:off x="3201988" y="2097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5" name="AutoShape 6"/>
          <p:cNvSpPr>
            <a:spLocks noChangeArrowheads="1"/>
          </p:cNvSpPr>
          <p:nvPr/>
        </p:nvSpPr>
        <p:spPr bwMode="auto">
          <a:xfrm>
            <a:off x="3640138" y="2097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6" name="AutoShape 7"/>
          <p:cNvSpPr>
            <a:spLocks noChangeArrowheads="1"/>
          </p:cNvSpPr>
          <p:nvPr/>
        </p:nvSpPr>
        <p:spPr bwMode="auto">
          <a:xfrm>
            <a:off x="4076700" y="2097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7" name="AutoShape 8"/>
          <p:cNvSpPr>
            <a:spLocks noChangeArrowheads="1"/>
          </p:cNvSpPr>
          <p:nvPr/>
        </p:nvSpPr>
        <p:spPr bwMode="auto">
          <a:xfrm>
            <a:off x="4514850" y="2097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8" name="AutoShape 21"/>
          <p:cNvSpPr>
            <a:spLocks noChangeArrowheads="1"/>
          </p:cNvSpPr>
          <p:nvPr/>
        </p:nvSpPr>
        <p:spPr bwMode="auto">
          <a:xfrm>
            <a:off x="2765425" y="209708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59" name="AutoShape 5"/>
          <p:cNvSpPr>
            <a:spLocks noChangeArrowheads="1"/>
          </p:cNvSpPr>
          <p:nvPr/>
        </p:nvSpPr>
        <p:spPr bwMode="auto">
          <a:xfrm>
            <a:off x="3206750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0" name="AutoShape 6"/>
          <p:cNvSpPr>
            <a:spLocks noChangeArrowheads="1"/>
          </p:cNvSpPr>
          <p:nvPr/>
        </p:nvSpPr>
        <p:spPr bwMode="auto">
          <a:xfrm>
            <a:off x="3644900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1" name="AutoShape 7"/>
          <p:cNvSpPr>
            <a:spLocks noChangeArrowheads="1"/>
          </p:cNvSpPr>
          <p:nvPr/>
        </p:nvSpPr>
        <p:spPr bwMode="auto">
          <a:xfrm>
            <a:off x="4081463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2" name="AutoShape 8"/>
          <p:cNvSpPr>
            <a:spLocks noChangeArrowheads="1"/>
          </p:cNvSpPr>
          <p:nvPr/>
        </p:nvSpPr>
        <p:spPr bwMode="auto">
          <a:xfrm>
            <a:off x="4519613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3" name="AutoShape 9"/>
          <p:cNvSpPr>
            <a:spLocks noChangeArrowheads="1"/>
          </p:cNvSpPr>
          <p:nvPr/>
        </p:nvSpPr>
        <p:spPr bwMode="auto">
          <a:xfrm>
            <a:off x="4956175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4" name="AutoShape 21"/>
          <p:cNvSpPr>
            <a:spLocks noChangeArrowheads="1"/>
          </p:cNvSpPr>
          <p:nvPr/>
        </p:nvSpPr>
        <p:spPr bwMode="auto">
          <a:xfrm>
            <a:off x="2770188" y="2519363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65" name="AutoShape 5"/>
          <p:cNvSpPr>
            <a:spLocks noChangeArrowheads="1"/>
          </p:cNvSpPr>
          <p:nvPr/>
        </p:nvSpPr>
        <p:spPr bwMode="auto">
          <a:xfrm>
            <a:off x="3200400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6" name="AutoShape 6"/>
          <p:cNvSpPr>
            <a:spLocks noChangeArrowheads="1"/>
          </p:cNvSpPr>
          <p:nvPr/>
        </p:nvSpPr>
        <p:spPr bwMode="auto">
          <a:xfrm>
            <a:off x="3638550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7" name="AutoShape 7"/>
          <p:cNvSpPr>
            <a:spLocks noChangeArrowheads="1"/>
          </p:cNvSpPr>
          <p:nvPr/>
        </p:nvSpPr>
        <p:spPr bwMode="auto">
          <a:xfrm>
            <a:off x="4075113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8" name="AutoShape 8"/>
          <p:cNvSpPr>
            <a:spLocks noChangeArrowheads="1"/>
          </p:cNvSpPr>
          <p:nvPr/>
        </p:nvSpPr>
        <p:spPr bwMode="auto">
          <a:xfrm>
            <a:off x="4513263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69" name="AutoShape 9"/>
          <p:cNvSpPr>
            <a:spLocks noChangeArrowheads="1"/>
          </p:cNvSpPr>
          <p:nvPr/>
        </p:nvSpPr>
        <p:spPr bwMode="auto">
          <a:xfrm>
            <a:off x="4949825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0" name="AutoShape 21"/>
          <p:cNvSpPr>
            <a:spLocks noChangeArrowheads="1"/>
          </p:cNvSpPr>
          <p:nvPr/>
        </p:nvSpPr>
        <p:spPr bwMode="auto">
          <a:xfrm>
            <a:off x="2763838" y="2940050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71" name="AutoShape 5"/>
          <p:cNvSpPr>
            <a:spLocks noChangeArrowheads="1"/>
          </p:cNvSpPr>
          <p:nvPr/>
        </p:nvSpPr>
        <p:spPr bwMode="auto">
          <a:xfrm>
            <a:off x="3205163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2" name="AutoShape 6"/>
          <p:cNvSpPr>
            <a:spLocks noChangeArrowheads="1"/>
          </p:cNvSpPr>
          <p:nvPr/>
        </p:nvSpPr>
        <p:spPr bwMode="auto">
          <a:xfrm>
            <a:off x="3643313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3" name="AutoShape 7"/>
          <p:cNvSpPr>
            <a:spLocks noChangeArrowheads="1"/>
          </p:cNvSpPr>
          <p:nvPr/>
        </p:nvSpPr>
        <p:spPr bwMode="auto">
          <a:xfrm>
            <a:off x="4079875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4" name="AutoShape 8"/>
          <p:cNvSpPr>
            <a:spLocks noChangeArrowheads="1"/>
          </p:cNvSpPr>
          <p:nvPr/>
        </p:nvSpPr>
        <p:spPr bwMode="auto">
          <a:xfrm>
            <a:off x="4518025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5" name="AutoShape 9"/>
          <p:cNvSpPr>
            <a:spLocks noChangeArrowheads="1"/>
          </p:cNvSpPr>
          <p:nvPr/>
        </p:nvSpPr>
        <p:spPr bwMode="auto">
          <a:xfrm>
            <a:off x="4954588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6" name="AutoShape 21"/>
          <p:cNvSpPr>
            <a:spLocks noChangeArrowheads="1"/>
          </p:cNvSpPr>
          <p:nvPr/>
        </p:nvSpPr>
        <p:spPr bwMode="auto">
          <a:xfrm>
            <a:off x="2768600" y="3362325"/>
            <a:ext cx="422275" cy="414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77" name="AutoShape 5"/>
          <p:cNvSpPr>
            <a:spLocks noChangeArrowheads="1"/>
          </p:cNvSpPr>
          <p:nvPr/>
        </p:nvSpPr>
        <p:spPr bwMode="auto">
          <a:xfrm>
            <a:off x="3197225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8" name="AutoShape 6"/>
          <p:cNvSpPr>
            <a:spLocks noChangeArrowheads="1"/>
          </p:cNvSpPr>
          <p:nvPr/>
        </p:nvSpPr>
        <p:spPr bwMode="auto">
          <a:xfrm>
            <a:off x="3635375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79" name="AutoShape 7"/>
          <p:cNvSpPr>
            <a:spLocks noChangeArrowheads="1"/>
          </p:cNvSpPr>
          <p:nvPr/>
        </p:nvSpPr>
        <p:spPr bwMode="auto">
          <a:xfrm>
            <a:off x="4071938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0" name="AutoShape 8"/>
          <p:cNvSpPr>
            <a:spLocks noChangeArrowheads="1"/>
          </p:cNvSpPr>
          <p:nvPr/>
        </p:nvSpPr>
        <p:spPr bwMode="auto">
          <a:xfrm>
            <a:off x="4510088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1" name="AutoShape 9"/>
          <p:cNvSpPr>
            <a:spLocks noChangeArrowheads="1"/>
          </p:cNvSpPr>
          <p:nvPr/>
        </p:nvSpPr>
        <p:spPr bwMode="auto">
          <a:xfrm>
            <a:off x="4946650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2" name="AutoShape 21"/>
          <p:cNvSpPr>
            <a:spLocks noChangeArrowheads="1"/>
          </p:cNvSpPr>
          <p:nvPr/>
        </p:nvSpPr>
        <p:spPr bwMode="auto">
          <a:xfrm>
            <a:off x="2760663" y="3783013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83" name="AutoShape 5"/>
          <p:cNvSpPr>
            <a:spLocks noChangeArrowheads="1"/>
          </p:cNvSpPr>
          <p:nvPr/>
        </p:nvSpPr>
        <p:spPr bwMode="auto">
          <a:xfrm>
            <a:off x="3201988" y="42052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4" name="AutoShape 6"/>
          <p:cNvSpPr>
            <a:spLocks noChangeArrowheads="1"/>
          </p:cNvSpPr>
          <p:nvPr/>
        </p:nvSpPr>
        <p:spPr bwMode="auto">
          <a:xfrm>
            <a:off x="3640138" y="42052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5" name="AutoShape 7"/>
          <p:cNvSpPr>
            <a:spLocks noChangeArrowheads="1"/>
          </p:cNvSpPr>
          <p:nvPr/>
        </p:nvSpPr>
        <p:spPr bwMode="auto">
          <a:xfrm>
            <a:off x="4076700" y="42052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6" name="AutoShape 8"/>
          <p:cNvSpPr>
            <a:spLocks noChangeArrowheads="1"/>
          </p:cNvSpPr>
          <p:nvPr/>
        </p:nvSpPr>
        <p:spPr bwMode="auto">
          <a:xfrm>
            <a:off x="4514850" y="42052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7" name="AutoShape 21"/>
          <p:cNvSpPr>
            <a:spLocks noChangeArrowheads="1"/>
          </p:cNvSpPr>
          <p:nvPr/>
        </p:nvSpPr>
        <p:spPr bwMode="auto">
          <a:xfrm>
            <a:off x="2765425" y="420528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5E2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800">
              <a:latin typeface="Calibri" pitchFamily="34" charset="0"/>
            </a:endParaRPr>
          </a:p>
        </p:txBody>
      </p:sp>
      <p:sp>
        <p:nvSpPr>
          <p:cNvPr id="10288" name="AutoShape 6"/>
          <p:cNvSpPr>
            <a:spLocks noChangeArrowheads="1"/>
          </p:cNvSpPr>
          <p:nvPr/>
        </p:nvSpPr>
        <p:spPr bwMode="auto">
          <a:xfrm>
            <a:off x="5375275" y="1252538"/>
            <a:ext cx="422275" cy="414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89" name="AutoShape 7"/>
          <p:cNvSpPr>
            <a:spLocks noChangeArrowheads="1"/>
          </p:cNvSpPr>
          <p:nvPr/>
        </p:nvSpPr>
        <p:spPr bwMode="auto">
          <a:xfrm>
            <a:off x="4075113" y="1671638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10290" name="AutoShape 8"/>
          <p:cNvSpPr>
            <a:spLocks noChangeArrowheads="1"/>
          </p:cNvSpPr>
          <p:nvPr/>
        </p:nvSpPr>
        <p:spPr bwMode="auto">
          <a:xfrm>
            <a:off x="4513263" y="1671638"/>
            <a:ext cx="420687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                   </a:t>
            </a:r>
          </a:p>
        </p:txBody>
      </p:sp>
      <p:sp>
        <p:nvSpPr>
          <p:cNvPr id="10291" name="AutoShape 7"/>
          <p:cNvSpPr>
            <a:spLocks noChangeArrowheads="1"/>
          </p:cNvSpPr>
          <p:nvPr/>
        </p:nvSpPr>
        <p:spPr bwMode="auto">
          <a:xfrm>
            <a:off x="5387975" y="1671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2" name="AutoShape 8"/>
          <p:cNvSpPr>
            <a:spLocks noChangeArrowheads="1"/>
          </p:cNvSpPr>
          <p:nvPr/>
        </p:nvSpPr>
        <p:spPr bwMode="auto">
          <a:xfrm>
            <a:off x="5826125" y="1671638"/>
            <a:ext cx="420688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93" name="AutoShape 9"/>
          <p:cNvSpPr>
            <a:spLocks noChangeArrowheads="1"/>
          </p:cNvSpPr>
          <p:nvPr/>
        </p:nvSpPr>
        <p:spPr bwMode="auto">
          <a:xfrm>
            <a:off x="6261100" y="1671638"/>
            <a:ext cx="422275" cy="41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65C4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816225" y="1200150"/>
            <a:ext cx="393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252788" y="1204913"/>
            <a:ext cx="2605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р    т   и   н   а   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3205163" y="1609725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о   л   о   с   н   и   к    и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36913" y="2052638"/>
            <a:ext cx="1706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   м   и   к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279775" y="2447925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у   л   и   с   ы 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175000" y="2859088"/>
            <a:ext cx="245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а   р   м   а   н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251200" y="3286125"/>
            <a:ext cx="222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   с    т   ю  м 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221038" y="3729038"/>
            <a:ext cx="21796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а    б   у   к   и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205163" y="4110038"/>
            <a:ext cx="21955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о   к   е    т</a:t>
            </a: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1295400" y="4829175"/>
            <a:ext cx="6705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Верхняя (невидимая зрителю) часть сцены для установки блоков, сценических механизмов и подвески элементов декораций.</a:t>
            </a: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1219200" y="51816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Амплуа актера, исполняющего комедийные роли</a:t>
            </a:r>
            <a:r>
              <a:rPr lang="ru-RU">
                <a:latin typeface="Calibri" pitchFamily="34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1295400" y="49149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Плоские части декорации (мягкие, натянутые на рамы), располагаемые по бокам сцены.</a:t>
            </a: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1219200" y="49911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Боковая часть сцены, скрытая от зрителей</a:t>
            </a:r>
            <a:r>
              <a:rPr lang="ru-RU">
                <a:latin typeface="Calibri" pitchFamily="34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1295400" y="4953000"/>
            <a:ext cx="6781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Одежда актера для внешних признаков и характеристики изображаемого персонажа, помогающая перевоплощению актера.</a:t>
            </a: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1447800" y="4830763"/>
            <a:ext cx="65532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Один из видов классического театра в Японии. Включает музыку, танцы, драму, сложился в XVII в. С 1652 г. в таких труппах выступают только мужчины</a:t>
            </a:r>
            <a:r>
              <a:rPr lang="ru-RU">
                <a:latin typeface="Calibri" pitchFamily="34" charset="0"/>
              </a:rPr>
              <a:t>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1295400" y="51054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Амплуа актрисы, выступающей в роли красивой девушки.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797175" y="1620838"/>
            <a:ext cx="393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797175" y="20669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809875" y="2493963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809875" y="2905125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809875" y="3286125"/>
            <a:ext cx="39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2794000" y="3743325"/>
            <a:ext cx="39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2824163" y="4140200"/>
            <a:ext cx="393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К</a:t>
            </a: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295400" y="505936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Часть акта в драме.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0" y="250716"/>
            <a:ext cx="91440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8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Кроссворд № 4 Буква К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905000" y="4983162"/>
            <a:ext cx="3657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    </a:t>
            </a:r>
            <a:r>
              <a:rPr lang="ru-RU" sz="2400" b="1" spc="50" dirty="0">
                <a:ln w="3175"/>
                <a:solidFill>
                  <a:srgbClr val="462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sandra" pitchFamily="66" charset="0"/>
                <a:ea typeface="Adobe Fan Heiti Std B" pitchFamily="34" charset="-128"/>
                <a:cs typeface="Adobe Hebrew" pitchFamily="18" charset="-79"/>
              </a:rPr>
              <a:t>К выбору кроссворда</a:t>
            </a:r>
          </a:p>
        </p:txBody>
      </p:sp>
      <p:sp useBgFill="1">
        <p:nvSpPr>
          <p:cNvPr id="89" name="Стрелка вправо 88">
            <a:hlinkClick r:id="rId4" action="ppaction://hlinksldjump"/>
          </p:cNvPr>
          <p:cNvSpPr/>
          <p:nvPr/>
        </p:nvSpPr>
        <p:spPr>
          <a:xfrm>
            <a:off x="5441732" y="4920098"/>
            <a:ext cx="1432034" cy="762000"/>
          </a:xfrm>
          <a:prstGeom prst="rightArrow">
            <a:avLst/>
          </a:prstGeom>
          <a:ln w="3175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А З А Д</a:t>
            </a:r>
          </a:p>
        </p:txBody>
      </p:sp>
      <p:pic>
        <p:nvPicPr>
          <p:cNvPr id="10321" name="Picture 85" descr="пьер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936750"/>
            <a:ext cx="18669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7" grpId="1" animBg="1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1" grpId="1"/>
      <p:bldP spid="72" grpId="0" autoUpdateAnimBg="0"/>
      <p:bldP spid="72" grpId="1"/>
      <p:bldP spid="73" grpId="0" autoUpdateAnimBg="0"/>
      <p:bldP spid="73" grpId="1"/>
      <p:bldP spid="74" grpId="0" autoUpdateAnimBg="0"/>
      <p:bldP spid="74" grpId="1"/>
      <p:bldP spid="75" grpId="0" autoUpdateAnimBg="0"/>
      <p:bldP spid="75" grpId="1"/>
      <p:bldP spid="76" grpId="0" autoUpdateAnimBg="0"/>
      <p:bldP spid="76" grpId="1"/>
      <p:bldP spid="77" grpId="0" autoUpdateAnimBg="0"/>
      <p:bldP spid="77" grpId="1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utoUpdateAnimBg="0"/>
      <p:bldP spid="84" grpId="0" autoUpdateAnimBg="0"/>
      <p:bldP spid="85" grpId="0" autoUpdateAnimBg="0"/>
      <p:bldP spid="8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3706</Words>
  <Application>Microsoft Office PowerPoint</Application>
  <PresentationFormat>Экран (4:3)</PresentationFormat>
  <Paragraphs>842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Andantino script</vt:lpstr>
      <vt:lpstr>Adobe Myungjo Std M</vt:lpstr>
      <vt:lpstr>Adobe Hebrew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Hurum</cp:lastModifiedBy>
  <cp:revision>281</cp:revision>
  <dcterms:created xsi:type="dcterms:W3CDTF">2006-08-16T00:00:00Z</dcterms:created>
  <dcterms:modified xsi:type="dcterms:W3CDTF">2022-11-26T13:03:50Z</dcterms:modified>
</cp:coreProperties>
</file>