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4"/>
  </p:notesMasterIdLst>
  <p:sldIdLst>
    <p:sldId id="334" r:id="rId2"/>
    <p:sldId id="351" r:id="rId3"/>
    <p:sldId id="375" r:id="rId4"/>
    <p:sldId id="376" r:id="rId5"/>
    <p:sldId id="377" r:id="rId6"/>
    <p:sldId id="378" r:id="rId7"/>
    <p:sldId id="379" r:id="rId8"/>
    <p:sldId id="380" r:id="rId9"/>
    <p:sldId id="381" r:id="rId10"/>
    <p:sldId id="382" r:id="rId11"/>
    <p:sldId id="383" r:id="rId12"/>
    <p:sldId id="384" r:id="rId13"/>
    <p:sldId id="374" r:id="rId14"/>
    <p:sldId id="339" r:id="rId15"/>
    <p:sldId id="340" r:id="rId16"/>
    <p:sldId id="341" r:id="rId17"/>
    <p:sldId id="342" r:id="rId18"/>
    <p:sldId id="343" r:id="rId19"/>
    <p:sldId id="331" r:id="rId20"/>
    <p:sldId id="337" r:id="rId21"/>
    <p:sldId id="317" r:id="rId22"/>
    <p:sldId id="344" r:id="rId23"/>
    <p:sldId id="345" r:id="rId24"/>
    <p:sldId id="346" r:id="rId25"/>
    <p:sldId id="347" r:id="rId26"/>
    <p:sldId id="348" r:id="rId27"/>
    <p:sldId id="349" r:id="rId28"/>
    <p:sldId id="350" r:id="rId29"/>
    <p:sldId id="364" r:id="rId30"/>
    <p:sldId id="365" r:id="rId31"/>
    <p:sldId id="366" r:id="rId32"/>
    <p:sldId id="36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800080"/>
    <a:srgbClr val="008000"/>
    <a:srgbClr val="66FF33"/>
    <a:srgbClr val="FF66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64222-A568-444F-A511-E505FCE8458A}" type="datetimeFigureOut">
              <a:rPr lang="ru-RU" smtClean="0"/>
              <a:pPr/>
              <a:t>26.11.2022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984C3-669D-4657-A034-86637EB5E7A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AAC48F8-9A67-4042-8BCC-7C47237BA0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A5782F9-02CA-4061-8DB3-EBE6408875E1}" type="datetimeFigureOut">
              <a:rPr lang="ru-RU" smtClean="0"/>
              <a:pPr/>
              <a:t>26.11.2022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AAC48F8-9A67-4042-8BCC-7C47237BA06A}"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A5782F9-02CA-4061-8DB3-EBE6408875E1}" type="datetimeFigureOut">
              <a:rPr lang="ru-RU" smtClean="0"/>
              <a:pPr/>
              <a:t>26.11.2022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AAC48F8-9A67-4042-8BCC-7C47237BA06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722376" y="764704"/>
            <a:ext cx="7772400" cy="1872208"/>
          </a:xfrm>
        </p:spPr>
        <p:txBody>
          <a:bodyPr>
            <a:normAutofit/>
          </a:bodyPr>
          <a:lstStyle/>
          <a:p>
            <a:pPr algn="ctr"/>
            <a:r>
              <a:rPr lang="ru-RU" sz="3600" dirty="0" smtClean="0">
                <a:solidFill>
                  <a:srgbClr val="FF0000"/>
                </a:solidFill>
              </a:rPr>
              <a:t>Обучение младших школьников основам акварельной живописи</a:t>
            </a:r>
            <a:endParaRPr lang="ru-RU" sz="3600" dirty="0">
              <a:solidFill>
                <a:srgbClr val="FF0000"/>
              </a:solidFill>
            </a:endParaRPr>
          </a:p>
        </p:txBody>
      </p:sp>
      <p:sp>
        <p:nvSpPr>
          <p:cNvPr id="6" name="Подзаголовок 5"/>
          <p:cNvSpPr>
            <a:spLocks noGrp="1"/>
          </p:cNvSpPr>
          <p:nvPr>
            <p:ph type="subTitle" idx="1"/>
          </p:nvPr>
        </p:nvSpPr>
        <p:spPr/>
        <p:txBody>
          <a:bodyPr>
            <a:normAutofit lnSpcReduction="10000"/>
          </a:bodyPr>
          <a:lstStyle/>
          <a:p>
            <a:r>
              <a:rPr lang="ru-RU" dirty="0" smtClean="0">
                <a:solidFill>
                  <a:srgbClr val="002060"/>
                </a:solidFill>
              </a:rPr>
              <a:t>Автор-составитель</a:t>
            </a:r>
          </a:p>
          <a:p>
            <a:r>
              <a:rPr lang="ru-RU" dirty="0" smtClean="0">
                <a:solidFill>
                  <a:srgbClr val="002060"/>
                </a:solidFill>
              </a:rPr>
              <a:t>педагог дополнительного образования</a:t>
            </a:r>
          </a:p>
          <a:p>
            <a:r>
              <a:rPr lang="ru-RU" dirty="0" smtClean="0">
                <a:solidFill>
                  <a:srgbClr val="002060"/>
                </a:solidFill>
              </a:rPr>
              <a:t>Степаненко Анастасия Павловна</a:t>
            </a:r>
          </a:p>
          <a:p>
            <a:endParaRPr lang="ru-RU" dirty="0"/>
          </a:p>
        </p:txBody>
      </p:sp>
      <p:pic>
        <p:nvPicPr>
          <p:cNvPr id="20481" name="Picture 1" descr="E:\SERVER\Даниленко\2022-23\Конкурсы\Методические кейсы\Степаненко\brush-3.png"/>
          <p:cNvPicPr>
            <a:picLocks noChangeAspect="1" noChangeArrowheads="1"/>
          </p:cNvPicPr>
          <p:nvPr/>
        </p:nvPicPr>
        <p:blipFill>
          <a:blip r:embed="rId2" cstate="print"/>
          <a:srcRect/>
          <a:stretch>
            <a:fillRect/>
          </a:stretch>
        </p:blipFill>
        <p:spPr bwMode="auto">
          <a:xfrm>
            <a:off x="428596" y="2713112"/>
            <a:ext cx="3571900" cy="3590760"/>
          </a:xfrm>
          <a:prstGeom prst="rect">
            <a:avLst/>
          </a:prstGeom>
          <a:noFill/>
          <a:effectLst>
            <a:glow rad="101600">
              <a:schemeClr val="bg2">
                <a:lumMod val="50000"/>
                <a:alpha val="60000"/>
              </a:schemeClr>
            </a:glow>
          </a:effectLst>
        </p:spPr>
      </p:pic>
      <p:pic>
        <p:nvPicPr>
          <p:cNvPr id="5"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660232" y="4653136"/>
            <a:ext cx="1944216" cy="165618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467544" y="404664"/>
            <a:ext cx="8208912" cy="5755422"/>
          </a:xfrm>
          <a:prstGeom prst="rect">
            <a:avLst/>
          </a:prstGeom>
        </p:spPr>
        <p:txBody>
          <a:bodyPr wrap="square">
            <a:spAutoFit/>
          </a:bodyPr>
          <a:lstStyle/>
          <a:p>
            <a:pPr lvl="0" indent="449263" algn="just" fontAlgn="base">
              <a:spcBef>
                <a:spcPct val="0"/>
              </a:spcBef>
              <a:spcAft>
                <a:spcPct val="0"/>
              </a:spcAft>
            </a:pPr>
            <a:r>
              <a:rPr lang="ru-RU" sz="1600" dirty="0" smtClean="0">
                <a:ea typeface="Times New Roman" pitchFamily="18" charset="0"/>
                <a:cs typeface="Times New Roman" pitchFamily="18" charset="0"/>
              </a:rPr>
              <a:t>Когда рисунок высохнет, лишнюю соль стряхиваем.</a:t>
            </a:r>
            <a:r>
              <a:rPr lang="ru-RU" sz="1600" i="1" dirty="0" smtClean="0">
                <a:ea typeface="Times New Roman" pitchFamily="18" charset="0"/>
                <a:cs typeface="Times New Roman" pitchFamily="18" charset="0"/>
              </a:rPr>
              <a:t> </a:t>
            </a:r>
            <a:r>
              <a:rPr lang="ru-RU" sz="1600" dirty="0" smtClean="0">
                <a:ea typeface="Times New Roman" pitchFamily="18" charset="0"/>
                <a:cs typeface="Times New Roman" pitchFamily="18" charset="0"/>
              </a:rPr>
              <a:t>При выполнении рисунка на данную тему, учащиеся отрабатывают технический прием «по мокрому», знакомятся с приемом рисование акварелью «по сухому», то есть рисуют в смешанной технике.</a:t>
            </a:r>
            <a:r>
              <a:rPr lang="ru-RU" sz="1600" i="1" dirty="0" smtClean="0">
                <a:ea typeface="Times New Roman" pitchFamily="18" charset="0"/>
                <a:cs typeface="Times New Roman" pitchFamily="18" charset="0"/>
              </a:rPr>
              <a:t> (Приложение №2)</a:t>
            </a:r>
            <a:r>
              <a:rPr lang="ru-RU" sz="1600" dirty="0" smtClean="0">
                <a:ea typeface="Times New Roman" pitchFamily="18" charset="0"/>
                <a:cs typeface="Times New Roman" pitchFamily="18" charset="0"/>
              </a:rPr>
              <a:t>. </a:t>
            </a:r>
            <a:endParaRPr lang="ru-RU" sz="1600" b="1" dirty="0" smtClean="0">
              <a:ea typeface="Times New Roman" pitchFamily="18" charset="0"/>
              <a:cs typeface="Times New Roman" pitchFamily="18" charset="0"/>
            </a:endParaRPr>
          </a:p>
          <a:p>
            <a:pPr lvl="0" indent="449263" algn="just" fontAlgn="base">
              <a:spcBef>
                <a:spcPct val="0"/>
              </a:spcBef>
              <a:spcAft>
                <a:spcPct val="0"/>
              </a:spcAft>
            </a:pPr>
            <a:r>
              <a:rPr lang="ru-RU" sz="1600" b="1" dirty="0" smtClean="0">
                <a:ea typeface="Times New Roman" pitchFamily="18" charset="0"/>
                <a:cs typeface="Times New Roman" pitchFamily="18" charset="0"/>
              </a:rPr>
              <a:t> Тема: Рисование в технике «акварель и воск». «Пейзаж с луной»</a:t>
            </a:r>
            <a:endParaRPr lang="ru-RU" sz="1600" dirty="0" smtClean="0">
              <a:cs typeface="Arial" pitchFamily="34" charset="0"/>
            </a:endParaRPr>
          </a:p>
          <a:p>
            <a:pPr lvl="0" indent="449263" algn="just" eaLnBrk="0" fontAlgn="base" hangingPunct="0">
              <a:spcBef>
                <a:spcPct val="0"/>
              </a:spcBef>
              <a:spcAft>
                <a:spcPct val="0"/>
              </a:spcAft>
            </a:pPr>
            <a:r>
              <a:rPr lang="ru-RU" sz="1600" i="1" dirty="0" smtClean="0">
                <a:ea typeface="Times New Roman" pitchFamily="18" charset="0"/>
                <a:cs typeface="Times New Roman" pitchFamily="18" charset="0"/>
              </a:rPr>
              <a:t>Методические рекомендации:</a:t>
            </a:r>
            <a:r>
              <a:rPr lang="ru-RU" sz="1600" dirty="0" smtClean="0">
                <a:ea typeface="Times New Roman" pitchFamily="18" charset="0"/>
                <a:cs typeface="Calibri" pitchFamily="34" charset="0"/>
              </a:rPr>
              <a:t> </a:t>
            </a:r>
            <a:r>
              <a:rPr lang="ru-RU" sz="1600" dirty="0" smtClean="0">
                <a:ea typeface="Times New Roman" pitchFamily="18" charset="0"/>
                <a:cs typeface="Times New Roman" pitchFamily="18" charset="0"/>
              </a:rPr>
              <a:t>в этой технике воск является компонентом резервирующего состава. Техника очень проста и эффектна. Дети с интересом выполняют подобные упражнения и создают оригинальные акварельные работы с применением кусочка свечки. К этой же технике можно отнести «акварель и восковые мелки». Если применять восковые мелки, то рекомендуется работать с контрастными цветами. </a:t>
            </a:r>
            <a:endParaRPr lang="ru-RU" sz="1600" dirty="0" smtClean="0">
              <a:cs typeface="Arial" pitchFamily="34" charset="0"/>
            </a:endParaRPr>
          </a:p>
          <a:p>
            <a:pPr lvl="0" indent="449263" algn="just" eaLnBrk="0" fontAlgn="base" hangingPunct="0">
              <a:spcBef>
                <a:spcPct val="0"/>
              </a:spcBef>
              <a:spcAft>
                <a:spcPct val="0"/>
              </a:spcAft>
            </a:pPr>
            <a:r>
              <a:rPr lang="ru-RU" sz="1600" i="1" dirty="0" smtClean="0">
                <a:ea typeface="Times New Roman" pitchFamily="18" charset="0"/>
                <a:cs typeface="Times New Roman" pitchFamily="18" charset="0"/>
              </a:rPr>
              <a:t>Задачи:</a:t>
            </a:r>
            <a:r>
              <a:rPr lang="ru-RU" sz="1600" dirty="0" smtClean="0">
                <a:ea typeface="Times New Roman" pitchFamily="18" charset="0"/>
                <a:cs typeface="Calibri" pitchFamily="34" charset="0"/>
              </a:rPr>
              <a:t> </a:t>
            </a:r>
            <a:r>
              <a:rPr lang="ru-RU" sz="1600" dirty="0" smtClean="0">
                <a:ea typeface="Times New Roman" pitchFamily="18" charset="0"/>
                <a:cs typeface="Times New Roman" pitchFamily="18" charset="0"/>
              </a:rPr>
              <a:t>познакомить обучающихся с нетрадиционной техникой рисования «акварель и воск», отработать технический прием рисования акварелью «по мокрому», познакомить с приемом многослойного рисования акварелью.</a:t>
            </a:r>
            <a:endParaRPr lang="ru-RU" sz="1600" dirty="0" smtClean="0">
              <a:cs typeface="Arial" pitchFamily="34" charset="0"/>
            </a:endParaRPr>
          </a:p>
          <a:p>
            <a:pPr lvl="0" indent="449263" algn="just" eaLnBrk="0" fontAlgn="base" hangingPunct="0">
              <a:spcBef>
                <a:spcPct val="0"/>
              </a:spcBef>
              <a:spcAft>
                <a:spcPct val="0"/>
              </a:spcAft>
            </a:pPr>
            <a:r>
              <a:rPr lang="ru-RU" sz="1600" i="1" dirty="0" smtClean="0">
                <a:ea typeface="Times New Roman" pitchFamily="18" charset="0"/>
                <a:cs typeface="Times New Roman" pitchFamily="18" charset="0"/>
              </a:rPr>
              <a:t>Материал: </a:t>
            </a:r>
            <a:r>
              <a:rPr lang="ru-RU" sz="1600" dirty="0" smtClean="0">
                <a:ea typeface="Times New Roman" pitchFamily="18" charset="0"/>
                <a:cs typeface="Times New Roman" pitchFamily="18" charset="0"/>
              </a:rPr>
              <a:t>акварельные краски, акварельная бумага, кусочек белой свечи (восковые мелки), карандаш, кисть №3, №5, емкость с водой, палитра.</a:t>
            </a:r>
            <a:endParaRPr lang="ru-RU" sz="1600" dirty="0" smtClean="0">
              <a:cs typeface="Arial" pitchFamily="34" charset="0"/>
            </a:endParaRPr>
          </a:p>
          <a:p>
            <a:pPr lvl="0" indent="449263" algn="just" eaLnBrk="0" fontAlgn="base" hangingPunct="0">
              <a:spcBef>
                <a:spcPct val="0"/>
              </a:spcBef>
              <a:spcAft>
                <a:spcPct val="0"/>
              </a:spcAft>
            </a:pPr>
            <a:r>
              <a:rPr lang="ru-RU" sz="1600" i="1" dirty="0" smtClean="0">
                <a:ea typeface="Times New Roman" pitchFamily="18" charset="0"/>
                <a:cs typeface="Times New Roman" pitchFamily="18" charset="0"/>
              </a:rPr>
              <a:t>Техника выполнения:</a:t>
            </a:r>
            <a:r>
              <a:rPr lang="ru-RU" sz="1600" dirty="0" smtClean="0">
                <a:ea typeface="Times New Roman" pitchFamily="18" charset="0"/>
                <a:cs typeface="Times New Roman" pitchFamily="18" charset="0"/>
              </a:rPr>
              <a:t> сначала выполняется набросок карандашом. Затем рисуем кусочком свечи луну и отражение луны на воде. Следующий этап рисования, изображаем небо и отражение на воде, заполняя акварелью поверх луны и всей поверхности воды. Следы от свечи остаются </a:t>
            </a:r>
            <a:r>
              <a:rPr lang="ru-RU" sz="1600" dirty="0" err="1" smtClean="0">
                <a:ea typeface="Times New Roman" pitchFamily="18" charset="0"/>
                <a:cs typeface="Times New Roman" pitchFamily="18" charset="0"/>
              </a:rPr>
              <a:t>незакрашенными</a:t>
            </a:r>
            <a:r>
              <a:rPr lang="ru-RU" sz="1600" dirty="0" smtClean="0">
                <a:ea typeface="Times New Roman" pitchFamily="18" charset="0"/>
                <a:cs typeface="Times New Roman" pitchFamily="18" charset="0"/>
              </a:rPr>
              <a:t>, то есть белыми. И в завершении, дорисуем недостающие элементы пейзажа: дерево и камни. При рисовании неба и воды используется прием «по мокрому», а дерево и камни изображаются «по сухому» с нанесением в два-три слоя, то есть в технике многослойной живописи. В этой теме обучающиеся закрепляют умения и  навыки рисования в смешанной технике. </a:t>
            </a:r>
            <a:r>
              <a:rPr lang="ru-RU" sz="1600" i="1" dirty="0" smtClean="0">
                <a:ea typeface="Times New Roman" pitchFamily="18" charset="0"/>
                <a:cs typeface="Times New Roman" pitchFamily="18" charset="0"/>
              </a:rPr>
              <a:t>(Приложение №3). </a:t>
            </a:r>
            <a:endParaRPr lang="ru-RU" sz="1600" dirty="0" smtClean="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395536" y="476672"/>
            <a:ext cx="8280920" cy="5078313"/>
          </a:xfrm>
          <a:prstGeom prst="rect">
            <a:avLst/>
          </a:prstGeom>
        </p:spPr>
        <p:txBody>
          <a:bodyPr wrap="square">
            <a:spAutoFit/>
          </a:bodyPr>
          <a:lstStyle/>
          <a:p>
            <a:pPr lvl="0" indent="449263" algn="just" fontAlgn="base">
              <a:spcBef>
                <a:spcPct val="0"/>
              </a:spcBef>
              <a:spcAft>
                <a:spcPct val="0"/>
              </a:spcAft>
            </a:pPr>
            <a:r>
              <a:rPr lang="ru-RU" b="1" dirty="0" smtClean="0">
                <a:ea typeface="Times New Roman" pitchFamily="18" charset="0"/>
                <a:cs typeface="Times New Roman" pitchFamily="18" charset="0"/>
              </a:rPr>
              <a:t>Тема: Рисование в технике «акварель и контуры</a:t>
            </a:r>
            <a:r>
              <a:rPr lang="ru-RU" dirty="0" smtClean="0">
                <a:ea typeface="Times New Roman" pitchFamily="18" charset="0"/>
                <a:cs typeface="Times New Roman" pitchFamily="18" charset="0"/>
              </a:rPr>
              <a:t>». </a:t>
            </a:r>
            <a:r>
              <a:rPr lang="ru-RU" b="1" dirty="0" smtClean="0">
                <a:ea typeface="Times New Roman" pitchFamily="18" charset="0"/>
                <a:cs typeface="Times New Roman" pitchFamily="18" charset="0"/>
              </a:rPr>
              <a:t>«Ромашки»</a:t>
            </a:r>
            <a:r>
              <a:rPr lang="ru-RU" dirty="0" smtClean="0">
                <a:ea typeface="Times New Roman" pitchFamily="18" charset="0"/>
                <a:cs typeface="Times New Roman" pitchFamily="18" charset="0"/>
              </a:rPr>
              <a:t> </a:t>
            </a:r>
            <a:endParaRPr lang="ru-RU" dirty="0" smtClean="0">
              <a:cs typeface="Arial" pitchFamily="34" charset="0"/>
            </a:endParaRPr>
          </a:p>
          <a:p>
            <a:pPr lvl="0" indent="449263" algn="just" eaLnBrk="0" fontAlgn="base" hangingPunct="0">
              <a:spcBef>
                <a:spcPct val="0"/>
              </a:spcBef>
              <a:spcAft>
                <a:spcPct val="0"/>
              </a:spcAft>
            </a:pPr>
            <a:r>
              <a:rPr lang="ru-RU" i="1" dirty="0" smtClean="0">
                <a:ea typeface="Times New Roman" pitchFamily="18" charset="0"/>
                <a:cs typeface="Times New Roman" pitchFamily="18" charset="0"/>
              </a:rPr>
              <a:t>Методические рекомендации: </a:t>
            </a:r>
            <a:r>
              <a:rPr lang="ru-RU" dirty="0" smtClean="0">
                <a:ea typeface="Times New Roman" pitchFamily="18" charset="0"/>
                <a:cs typeface="Times New Roman" pitchFamily="18" charset="0"/>
              </a:rPr>
              <a:t>сочетание в работе акварели с четким контуром позволяет выделить те части рисунка, которые необходимы. Добавляя графический рисунок в акварель, она приобретает декоративность. Часто используется этот прием в качестве книжных иллюстраций. В данном случае в качестве контура используется черная гелиевая ручка. В этой технике можно делать быстрые зарисовки – акварельные скетчи. Особенно они подходят для рисования на пленэре. </a:t>
            </a:r>
            <a:endParaRPr lang="ru-RU" dirty="0" smtClean="0">
              <a:cs typeface="Arial" pitchFamily="34" charset="0"/>
            </a:endParaRPr>
          </a:p>
          <a:p>
            <a:pPr lvl="0" indent="449263" algn="just" eaLnBrk="0" fontAlgn="base" hangingPunct="0">
              <a:spcBef>
                <a:spcPct val="0"/>
              </a:spcBef>
              <a:spcAft>
                <a:spcPct val="0"/>
              </a:spcAft>
            </a:pPr>
            <a:r>
              <a:rPr lang="ru-RU" i="1" dirty="0" smtClean="0">
                <a:ea typeface="Times New Roman" pitchFamily="18" charset="0"/>
                <a:cs typeface="Times New Roman" pitchFamily="18" charset="0"/>
              </a:rPr>
              <a:t>Задачи:</a:t>
            </a:r>
            <a:r>
              <a:rPr lang="ru-RU" b="1" dirty="0" smtClean="0">
                <a:ea typeface="Times New Roman" pitchFamily="18" charset="0"/>
                <a:cs typeface="Times New Roman" pitchFamily="18" charset="0"/>
              </a:rPr>
              <a:t> </a:t>
            </a:r>
            <a:r>
              <a:rPr lang="ru-RU" dirty="0" smtClean="0">
                <a:ea typeface="Times New Roman" pitchFamily="18" charset="0"/>
                <a:cs typeface="Times New Roman" pitchFamily="18" charset="0"/>
              </a:rPr>
              <a:t>познакомить обучающихся с нетрадиционной техникой рисования «акварель и контуры», закрепить навыки рисования в технике А </a:t>
            </a:r>
            <a:r>
              <a:rPr lang="en-US" dirty="0" err="1" smtClean="0">
                <a:ea typeface="Times New Roman" pitchFamily="18" charset="0"/>
                <a:cs typeface="Times New Roman" pitchFamily="18" charset="0"/>
              </a:rPr>
              <a:t>laprima</a:t>
            </a:r>
            <a:r>
              <a:rPr lang="ru-RU" dirty="0" smtClean="0">
                <a:ea typeface="Times New Roman" pitchFamily="18" charset="0"/>
                <a:cs typeface="Times New Roman" pitchFamily="18" charset="0"/>
              </a:rPr>
              <a:t>.</a:t>
            </a:r>
            <a:endParaRPr lang="ru-RU" dirty="0" smtClean="0">
              <a:cs typeface="Arial" pitchFamily="34" charset="0"/>
            </a:endParaRPr>
          </a:p>
          <a:p>
            <a:pPr lvl="0" indent="449263" algn="just" eaLnBrk="0" fontAlgn="base" hangingPunct="0">
              <a:spcBef>
                <a:spcPct val="0"/>
              </a:spcBef>
              <a:spcAft>
                <a:spcPct val="0"/>
              </a:spcAft>
            </a:pPr>
            <a:r>
              <a:rPr lang="ru-RU" i="1" dirty="0" smtClean="0">
                <a:ea typeface="Times New Roman" pitchFamily="18" charset="0"/>
                <a:cs typeface="Times New Roman" pitchFamily="18" charset="0"/>
              </a:rPr>
              <a:t>Материал:</a:t>
            </a:r>
            <a:r>
              <a:rPr lang="ru-RU" dirty="0" smtClean="0">
                <a:ea typeface="Times New Roman" pitchFamily="18" charset="0"/>
                <a:cs typeface="Times New Roman" pitchFamily="18" charset="0"/>
              </a:rPr>
              <a:t> черная гелиевая ручка, акварельная бумага, акварельные краски, карандаш, кисти  №3, №5, емкость с водой, палитра.</a:t>
            </a:r>
            <a:endParaRPr lang="ru-RU" dirty="0" smtClean="0">
              <a:cs typeface="Arial" pitchFamily="34" charset="0"/>
            </a:endParaRPr>
          </a:p>
          <a:p>
            <a:pPr lvl="0" indent="449263" algn="just" eaLnBrk="0" fontAlgn="base" hangingPunct="0">
              <a:spcBef>
                <a:spcPct val="0"/>
              </a:spcBef>
              <a:spcAft>
                <a:spcPct val="0"/>
              </a:spcAft>
            </a:pPr>
            <a:r>
              <a:rPr lang="ru-RU" i="1" dirty="0" smtClean="0">
                <a:ea typeface="Times New Roman" pitchFamily="18" charset="0"/>
                <a:cs typeface="Times New Roman" pitchFamily="18" charset="0"/>
              </a:rPr>
              <a:t>Техника выполнения: </a:t>
            </a:r>
            <a:r>
              <a:rPr lang="ru-RU" dirty="0" smtClean="0">
                <a:ea typeface="Times New Roman" pitchFamily="18" charset="0"/>
                <a:cs typeface="Times New Roman" pitchFamily="18" charset="0"/>
              </a:rPr>
              <a:t>вначале делаем рисунок карандашом. Далее акварелью заполняем серединки цветов и частично фона. Затем более тщательно акварелью прописываем ромашки и фон. В завершении контуры серединок и лепестков цветов подводим черной ручкой для выразительности. В серединках цветов выполняем точки.</a:t>
            </a:r>
            <a:r>
              <a:rPr lang="ru-RU" i="1" dirty="0" smtClean="0">
                <a:ea typeface="Times New Roman" pitchFamily="18" charset="0"/>
                <a:cs typeface="Times New Roman" pitchFamily="18" charset="0"/>
              </a:rPr>
              <a:t> </a:t>
            </a:r>
            <a:r>
              <a:rPr lang="ru-RU" dirty="0" smtClean="0">
                <a:ea typeface="Times New Roman" pitchFamily="18" charset="0"/>
                <a:cs typeface="Times New Roman" pitchFamily="18" charset="0"/>
              </a:rPr>
              <a:t>В этой теме у обучающихся закрепляются навыки рисования в технике А </a:t>
            </a:r>
            <a:r>
              <a:rPr lang="en-US" dirty="0" err="1" smtClean="0">
                <a:ea typeface="Times New Roman" pitchFamily="18" charset="0"/>
                <a:cs typeface="Times New Roman" pitchFamily="18" charset="0"/>
              </a:rPr>
              <a:t>laprima</a:t>
            </a:r>
            <a:r>
              <a:rPr lang="ru-RU" dirty="0" smtClean="0">
                <a:ea typeface="Times New Roman" pitchFamily="18" charset="0"/>
                <a:cs typeface="Times New Roman" pitchFamily="18" charset="0"/>
              </a:rPr>
              <a:t>. </a:t>
            </a:r>
            <a:r>
              <a:rPr lang="ru-RU" dirty="0" smtClean="0">
                <a:solidFill>
                  <a:srgbClr val="00B050"/>
                </a:solidFill>
                <a:ea typeface="Times New Roman" pitchFamily="18" charset="0"/>
                <a:cs typeface="Times New Roman" pitchFamily="18" charset="0"/>
              </a:rPr>
              <a:t> </a:t>
            </a:r>
            <a:r>
              <a:rPr lang="ru-RU" i="1" dirty="0" smtClean="0">
                <a:ea typeface="Times New Roman" pitchFamily="18" charset="0"/>
                <a:cs typeface="Times New Roman" pitchFamily="18" charset="0"/>
              </a:rPr>
              <a:t>(Приложение №4).</a:t>
            </a:r>
            <a:endParaRPr lang="ru-RU" dirty="0" smtClean="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467544" y="548680"/>
            <a:ext cx="8208912" cy="5586145"/>
          </a:xfrm>
          <a:prstGeom prst="rect">
            <a:avLst/>
          </a:prstGeom>
        </p:spPr>
        <p:txBody>
          <a:bodyPr wrap="square">
            <a:spAutoFit/>
          </a:bodyPr>
          <a:lstStyle/>
          <a:p>
            <a:pPr lvl="0" indent="449263" algn="just" fontAlgn="base">
              <a:spcBef>
                <a:spcPct val="0"/>
              </a:spcBef>
              <a:spcAft>
                <a:spcPct val="0"/>
              </a:spcAft>
            </a:pPr>
            <a:r>
              <a:rPr lang="ru-RU" sz="1700" b="1" dirty="0" smtClean="0">
                <a:ea typeface="Times New Roman" pitchFamily="18" charset="0"/>
                <a:cs typeface="Times New Roman" pitchFamily="18" charset="0"/>
              </a:rPr>
              <a:t>Тема: Пишем «по сухому» или многослойная живопись. «Хурма»</a:t>
            </a:r>
            <a:endParaRPr lang="ru-RU" sz="1700" dirty="0" smtClean="0">
              <a:cs typeface="Arial" pitchFamily="34" charset="0"/>
            </a:endParaRPr>
          </a:p>
          <a:p>
            <a:pPr lvl="0" indent="449263" algn="just" eaLnBrk="0" fontAlgn="base" hangingPunct="0">
              <a:spcBef>
                <a:spcPct val="0"/>
              </a:spcBef>
              <a:spcAft>
                <a:spcPct val="0"/>
              </a:spcAft>
            </a:pPr>
            <a:r>
              <a:rPr lang="ru-RU" sz="1700" i="1" dirty="0" smtClean="0">
                <a:ea typeface="Times New Roman" pitchFamily="18" charset="0"/>
                <a:cs typeface="Times New Roman" pitchFamily="18" charset="0"/>
              </a:rPr>
              <a:t>Методические рекомендации: </a:t>
            </a:r>
            <a:r>
              <a:rPr lang="ru-RU" sz="1700" dirty="0" smtClean="0">
                <a:solidFill>
                  <a:srgbClr val="000000"/>
                </a:solidFill>
                <a:ea typeface="Times New Roman" pitchFamily="18" charset="0"/>
                <a:cs typeface="Times New Roman" pitchFamily="18" charset="0"/>
              </a:rPr>
              <a:t>освоив техники с применением дополнительных материалов: акварельных карандашей, кусочка свечи, пищевой соли, с применением контуров черной ручкой и техники «по мокрому», можно приступить к рисованию в технике «по сухому» многослойной живописи.</a:t>
            </a:r>
            <a:r>
              <a:rPr lang="ru-RU" sz="1700" dirty="0" smtClean="0">
                <a:ea typeface="Times New Roman" pitchFamily="18" charset="0"/>
                <a:cs typeface="Times New Roman" pitchFamily="18" charset="0"/>
              </a:rPr>
              <a:t> Многослойная живопись делает акварельный рисунок более живописным и насыщенным. Чтобы создать темный насыщенный цвет, его необходимо положить в несколько слоев. Такой способ решения создает необходимую глубину, а слои красок создают эффект оптического смешения. Важно наносить один акварельный слой на другой быстро. При наложении слоев нужно двигаться по слоям, от более светлых к более темным. При этом избегать чрезмерного количества слоев, чтобы не потерять яркость и насыщенность цвета. </a:t>
            </a:r>
            <a:endParaRPr lang="ru-RU" sz="1700" dirty="0" smtClean="0">
              <a:cs typeface="Arial" pitchFamily="34" charset="0"/>
            </a:endParaRPr>
          </a:p>
          <a:p>
            <a:pPr lvl="0" indent="449263" algn="just" eaLnBrk="0" fontAlgn="base" hangingPunct="0">
              <a:spcBef>
                <a:spcPct val="0"/>
              </a:spcBef>
              <a:spcAft>
                <a:spcPct val="0"/>
              </a:spcAft>
            </a:pPr>
            <a:r>
              <a:rPr lang="ru-RU" sz="1700" i="1" dirty="0" smtClean="0">
                <a:ea typeface="Times New Roman" pitchFamily="18" charset="0"/>
                <a:cs typeface="Times New Roman" pitchFamily="18" charset="0"/>
              </a:rPr>
              <a:t>Задачи:</a:t>
            </a:r>
            <a:r>
              <a:rPr lang="ru-RU" sz="1700" b="1" dirty="0" smtClean="0">
                <a:ea typeface="Times New Roman" pitchFamily="18" charset="0"/>
                <a:cs typeface="Times New Roman" pitchFamily="18" charset="0"/>
              </a:rPr>
              <a:t> </a:t>
            </a:r>
            <a:r>
              <a:rPr lang="ru-RU" sz="1700" dirty="0" smtClean="0">
                <a:ea typeface="Times New Roman" pitchFamily="18" charset="0"/>
                <a:cs typeface="Times New Roman" pitchFamily="18" charset="0"/>
              </a:rPr>
              <a:t>отработка техники многослойной живописи.</a:t>
            </a:r>
            <a:endParaRPr lang="ru-RU" sz="1700" dirty="0" smtClean="0">
              <a:cs typeface="Arial" pitchFamily="34" charset="0"/>
            </a:endParaRPr>
          </a:p>
          <a:p>
            <a:pPr lvl="0" indent="449263" algn="just" eaLnBrk="0" fontAlgn="base" hangingPunct="0">
              <a:spcBef>
                <a:spcPct val="0"/>
              </a:spcBef>
              <a:spcAft>
                <a:spcPct val="0"/>
              </a:spcAft>
            </a:pPr>
            <a:r>
              <a:rPr lang="ru-RU" sz="1700" i="1" dirty="0" smtClean="0">
                <a:ea typeface="Times New Roman" pitchFamily="18" charset="0"/>
                <a:cs typeface="Times New Roman" pitchFamily="18" charset="0"/>
              </a:rPr>
              <a:t>Материал: </a:t>
            </a:r>
            <a:r>
              <a:rPr lang="ru-RU" sz="1700" dirty="0" smtClean="0">
                <a:ea typeface="Times New Roman" pitchFamily="18" charset="0"/>
                <a:cs typeface="Times New Roman" pitchFamily="18" charset="0"/>
              </a:rPr>
              <a:t>акварельная бумага, акварельные краски, кисти №3, №5,  палитра, емкость с водой, салфетка.</a:t>
            </a:r>
            <a:endParaRPr lang="ru-RU" sz="1700" dirty="0" smtClean="0">
              <a:cs typeface="Arial" pitchFamily="34" charset="0"/>
            </a:endParaRPr>
          </a:p>
          <a:p>
            <a:pPr lvl="0" indent="449263" algn="just" eaLnBrk="0" fontAlgn="base" hangingPunct="0">
              <a:spcBef>
                <a:spcPct val="0"/>
              </a:spcBef>
              <a:spcAft>
                <a:spcPct val="0"/>
              </a:spcAft>
            </a:pPr>
            <a:r>
              <a:rPr lang="ru-RU" sz="1700" i="1" dirty="0" smtClean="0">
                <a:ea typeface="Times New Roman" pitchFamily="18" charset="0"/>
                <a:cs typeface="Times New Roman" pitchFamily="18" charset="0"/>
              </a:rPr>
              <a:t>Техника выполнения:</a:t>
            </a:r>
            <a:r>
              <a:rPr lang="ru-RU" sz="1700" dirty="0" smtClean="0">
                <a:ea typeface="Times New Roman" pitchFamily="18" charset="0"/>
                <a:cs typeface="Times New Roman" pitchFamily="18" charset="0"/>
              </a:rPr>
              <a:t> После рисунка карандашом приемом заливки постепенно закрашиваются  все поверхности на бумаге. Следующие слои краски наносятся друг на друга после полного высыхания. Накладываясь, слои будут все темнее. Слои накладываются в тех местах рисунка, где нужно усилить цвет предмета или драпировки. На данной теме обучающиеся отрабатывают технику многослойной живописи.</a:t>
            </a:r>
          </a:p>
          <a:p>
            <a:pPr lvl="0" indent="449263" algn="just" eaLnBrk="0" fontAlgn="base" hangingPunct="0">
              <a:spcBef>
                <a:spcPct val="0"/>
              </a:spcBef>
              <a:spcAft>
                <a:spcPct val="0"/>
              </a:spcAft>
            </a:pPr>
            <a:r>
              <a:rPr lang="ru-RU" sz="1700" dirty="0" smtClean="0">
                <a:solidFill>
                  <a:srgbClr val="FF0000"/>
                </a:solidFill>
                <a:ea typeface="Times New Roman" pitchFamily="18" charset="0"/>
                <a:cs typeface="Times New Roman" pitchFamily="18" charset="0"/>
              </a:rPr>
              <a:t> </a:t>
            </a:r>
            <a:r>
              <a:rPr lang="ru-RU" sz="1700" i="1" dirty="0" smtClean="0">
                <a:ea typeface="Times New Roman" pitchFamily="18" charset="0"/>
                <a:cs typeface="Times New Roman" pitchFamily="18" charset="0"/>
              </a:rPr>
              <a:t>(Приложение №5).</a:t>
            </a:r>
            <a:endParaRPr lang="ru-RU" sz="1700" dirty="0" smtClean="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a:xfrm>
            <a:off x="5538784" y="764704"/>
            <a:ext cx="2971800" cy="2088232"/>
          </a:xfrm>
        </p:spPr>
        <p:txBody>
          <a:bodyPr>
            <a:normAutofit fontScale="90000"/>
          </a:bodyPr>
          <a:lstStyle/>
          <a:p>
            <a:pPr lvl="0" algn="ctr"/>
            <a:r>
              <a:rPr lang="ru-RU" sz="2000" b="0" i="1" dirty="0" smtClean="0">
                <a:solidFill>
                  <a:schemeClr val="tx1"/>
                </a:solidFill>
                <a:effectLst/>
                <a:latin typeface="+mn-lt"/>
                <a:ea typeface="Times New Roman" pitchFamily="18" charset="0"/>
                <a:cs typeface="Arial" pitchFamily="34" charset="0"/>
              </a:rPr>
              <a:t>Приложение №1 </a:t>
            </a:r>
            <a:r>
              <a:rPr lang="ru-RU" dirty="0" smtClean="0"/>
              <a:t/>
            </a:r>
            <a:br>
              <a:rPr lang="ru-RU" dirty="0" smtClean="0"/>
            </a:br>
            <a:r>
              <a:rPr lang="ru-RU" sz="2000" dirty="0" smtClean="0">
                <a:solidFill>
                  <a:srgbClr val="C00000"/>
                </a:solidFill>
                <a:effectLst/>
                <a:latin typeface="+mn-lt"/>
              </a:rPr>
              <a:t> Дидактический материал для поэтапного рисования </a:t>
            </a:r>
            <a:br>
              <a:rPr lang="ru-RU" sz="2000" dirty="0" smtClean="0">
                <a:solidFill>
                  <a:srgbClr val="C00000"/>
                </a:solidFill>
                <a:effectLst/>
                <a:latin typeface="+mn-lt"/>
              </a:rPr>
            </a:br>
            <a:r>
              <a:rPr lang="ru-RU" sz="2000" dirty="0" smtClean="0">
                <a:solidFill>
                  <a:srgbClr val="C00000"/>
                </a:solidFill>
                <a:effectLst/>
                <a:latin typeface="+mn-lt"/>
              </a:rPr>
              <a:t>этюда «Груша и яблоко» к теме «Рисование акварельными карандашами»</a:t>
            </a:r>
            <a:endParaRPr lang="ru-RU" dirty="0">
              <a:solidFill>
                <a:srgbClr val="C00000"/>
              </a:solidFill>
              <a:latin typeface="+mn-lt"/>
            </a:endParaRPr>
          </a:p>
        </p:txBody>
      </p:sp>
      <p:sp>
        <p:nvSpPr>
          <p:cNvPr id="24" name="Текст 23"/>
          <p:cNvSpPr>
            <a:spLocks noGrp="1"/>
          </p:cNvSpPr>
          <p:nvPr>
            <p:ph type="body" idx="2"/>
          </p:nvPr>
        </p:nvSpPr>
        <p:spPr>
          <a:xfrm>
            <a:off x="5538847" y="3140968"/>
            <a:ext cx="2971800" cy="2016224"/>
          </a:xfrm>
        </p:spPr>
        <p:txBody>
          <a:bodyPr>
            <a:normAutofit fontScale="70000" lnSpcReduction="20000"/>
          </a:bodyPr>
          <a:lstStyle/>
          <a:p>
            <a:endParaRPr lang="ru-RU" sz="2000" dirty="0" smtClean="0"/>
          </a:p>
          <a:p>
            <a:endParaRPr lang="ru-RU" sz="2000" dirty="0" smtClean="0"/>
          </a:p>
          <a:p>
            <a:endParaRPr lang="ru-RU" sz="2000" dirty="0" smtClean="0"/>
          </a:p>
          <a:p>
            <a:endParaRPr lang="ru-RU" sz="2000" dirty="0" smtClean="0"/>
          </a:p>
          <a:p>
            <a:endParaRPr lang="ru-RU" sz="2000" dirty="0" smtClean="0"/>
          </a:p>
          <a:p>
            <a:endParaRPr lang="ru-RU" sz="1600" dirty="0" smtClean="0"/>
          </a:p>
          <a:p>
            <a:endParaRPr lang="ru-RU" sz="1600" dirty="0" smtClean="0"/>
          </a:p>
          <a:p>
            <a:endParaRPr lang="ru-RU" sz="1600" dirty="0" smtClean="0"/>
          </a:p>
          <a:p>
            <a:r>
              <a:rPr lang="ru-RU" sz="1600" dirty="0" smtClean="0"/>
              <a:t> </a:t>
            </a:r>
            <a:endParaRPr lang="ru-RU" sz="1900" dirty="0" smtClean="0"/>
          </a:p>
          <a:p>
            <a:r>
              <a:rPr lang="ru-RU" sz="2300" dirty="0" smtClean="0"/>
              <a:t>1 этап.  Рисунок контура карандашом</a:t>
            </a:r>
          </a:p>
          <a:p>
            <a:endParaRPr lang="ru-RU" sz="2000" dirty="0" smtClean="0"/>
          </a:p>
          <a:p>
            <a:endParaRPr lang="ru-RU" sz="2000" dirty="0"/>
          </a:p>
        </p:txBody>
      </p:sp>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pic>
        <p:nvPicPr>
          <p:cNvPr id="10" name="Рисунок 9" descr="C:\Users\пк\Documents\20220419_095912.jpg"/>
          <p:cNvPicPr/>
          <p:nvPr/>
        </p:nvPicPr>
        <p:blipFill>
          <a:blip r:embed="rId2" cstate="print"/>
          <a:srcRect/>
          <a:stretch>
            <a:fillRect/>
          </a:stretch>
        </p:blipFill>
        <p:spPr bwMode="auto">
          <a:xfrm>
            <a:off x="539552" y="1196752"/>
            <a:ext cx="4968552" cy="3888432"/>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660232" y="3789040"/>
            <a:ext cx="1944216" cy="165618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980728"/>
            <a:ext cx="2971800" cy="1800200"/>
          </a:xfrm>
        </p:spPr>
        <p:txBody>
          <a:bodyPr>
            <a:normAutofit fontScale="90000"/>
          </a:bodyPr>
          <a:lstStyle/>
          <a:p>
            <a:pPr algn="ctr"/>
            <a:r>
              <a:rPr lang="ru-RU" sz="2000" dirty="0" smtClean="0">
                <a:solidFill>
                  <a:srgbClr val="C00000"/>
                </a:solidFill>
                <a:effectLst/>
                <a:latin typeface="+mn-lt"/>
              </a:rPr>
              <a:t>Дидактический материал для поэтапного рисования </a:t>
            </a:r>
            <a:br>
              <a:rPr lang="ru-RU" sz="2000" dirty="0" smtClean="0">
                <a:solidFill>
                  <a:srgbClr val="C00000"/>
                </a:solidFill>
                <a:effectLst/>
                <a:latin typeface="+mn-lt"/>
              </a:rPr>
            </a:br>
            <a:r>
              <a:rPr lang="ru-RU" sz="2000" dirty="0" smtClean="0">
                <a:solidFill>
                  <a:srgbClr val="C00000"/>
                </a:solidFill>
                <a:effectLst/>
                <a:latin typeface="+mn-lt"/>
              </a:rPr>
              <a:t>этюда «Груша и яблоко» к теме «Рисование акварельными карандашами» </a:t>
            </a:r>
            <a:r>
              <a:rPr lang="ru-RU" sz="2000" dirty="0" smtClean="0">
                <a:solidFill>
                  <a:srgbClr val="C00000"/>
                </a:solidFill>
                <a:effectLst/>
              </a:rPr>
              <a:t/>
            </a:r>
            <a:br>
              <a:rPr lang="ru-RU" sz="2000" dirty="0" smtClean="0">
                <a:solidFill>
                  <a:srgbClr val="C00000"/>
                </a:solidFill>
                <a:effectLst/>
              </a:rPr>
            </a:br>
            <a:endParaRPr lang="ru-RU" sz="2000" dirty="0">
              <a:solidFill>
                <a:schemeClr val="tx1"/>
              </a:solidFill>
            </a:endParaRPr>
          </a:p>
        </p:txBody>
      </p:sp>
      <p:sp>
        <p:nvSpPr>
          <p:cNvPr id="3" name="Текст 2"/>
          <p:cNvSpPr>
            <a:spLocks noGrp="1"/>
          </p:cNvSpPr>
          <p:nvPr>
            <p:ph type="body" idx="2"/>
          </p:nvPr>
        </p:nvSpPr>
        <p:spPr>
          <a:xfrm>
            <a:off x="5538847" y="2996952"/>
            <a:ext cx="2971800" cy="2160240"/>
          </a:xfrm>
        </p:spPr>
        <p:txBody>
          <a:bodyPr>
            <a:normAutofit fontScale="70000" lnSpcReduction="20000"/>
          </a:bodyPr>
          <a:lstStyle/>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2300" dirty="0" smtClean="0"/>
              <a:t>2 этап.  Штриховка  акварельными карандашами</a:t>
            </a:r>
            <a:endParaRPr lang="ru-RU" sz="2300" dirty="0"/>
          </a:p>
        </p:txBody>
      </p:sp>
      <p:pic>
        <p:nvPicPr>
          <p:cNvPr id="5" name="Содержимое 4" descr="C:\Users\пк\Documents\20220419_101107.jpg"/>
          <p:cNvPicPr>
            <a:picLocks noGrp="1"/>
          </p:cNvPicPr>
          <p:nvPr>
            <p:ph sz="half" idx="1"/>
          </p:nvPr>
        </p:nvPicPr>
        <p:blipFill>
          <a:blip r:embed="rId2" cstate="print"/>
          <a:stretch>
            <a:fillRect/>
          </a:stretch>
        </p:blipFill>
        <p:spPr bwMode="auto">
          <a:xfrm>
            <a:off x="539552" y="1200688"/>
            <a:ext cx="4968552" cy="3740480"/>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588224" y="3284984"/>
            <a:ext cx="1944216" cy="16561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908720"/>
            <a:ext cx="2971800" cy="1728192"/>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a:t>
            </a:r>
            <a:br>
              <a:rPr lang="ru-RU" sz="1800" dirty="0" smtClean="0">
                <a:solidFill>
                  <a:srgbClr val="C00000"/>
                </a:solidFill>
                <a:effectLst/>
                <a:latin typeface="+mn-lt"/>
              </a:rPr>
            </a:br>
            <a:r>
              <a:rPr lang="ru-RU" sz="1800" dirty="0" smtClean="0">
                <a:solidFill>
                  <a:srgbClr val="C00000"/>
                </a:solidFill>
                <a:effectLst/>
                <a:latin typeface="+mn-lt"/>
              </a:rPr>
              <a:t>этюда «Груша и яблоко» к теме «Рисование акварельными карандашами»</a:t>
            </a:r>
            <a:endParaRPr lang="ru-RU" sz="1800" dirty="0">
              <a:latin typeface="+mn-lt"/>
            </a:endParaRPr>
          </a:p>
        </p:txBody>
      </p:sp>
      <p:sp>
        <p:nvSpPr>
          <p:cNvPr id="3" name="Текст 2"/>
          <p:cNvSpPr>
            <a:spLocks noGrp="1"/>
          </p:cNvSpPr>
          <p:nvPr>
            <p:ph type="body" idx="2"/>
          </p:nvPr>
        </p:nvSpPr>
        <p:spPr>
          <a:xfrm>
            <a:off x="5538847" y="2780928"/>
            <a:ext cx="2971800" cy="2232248"/>
          </a:xfrm>
        </p:spPr>
        <p:txBody>
          <a:bodyPr>
            <a:normAutofit fontScale="77500" lnSpcReduction="20000"/>
          </a:bodyPr>
          <a:lstStyle/>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2100" dirty="0" smtClean="0"/>
              <a:t>3 этап.  Штриховка акварельными карандашами фона</a:t>
            </a:r>
            <a:endParaRPr lang="ru-RU" sz="2100" dirty="0"/>
          </a:p>
        </p:txBody>
      </p:sp>
      <p:pic>
        <p:nvPicPr>
          <p:cNvPr id="5" name="Содержимое 4" descr="C:\Users\пк\Documents\20220419_101911.jpg"/>
          <p:cNvPicPr>
            <a:picLocks noGrp="1"/>
          </p:cNvPicPr>
          <p:nvPr>
            <p:ph sz="half" idx="1"/>
          </p:nvPr>
        </p:nvPicPr>
        <p:blipFill>
          <a:blip r:embed="rId2" cstate="print"/>
          <a:stretch>
            <a:fillRect/>
          </a:stretch>
        </p:blipFill>
        <p:spPr bwMode="auto">
          <a:xfrm>
            <a:off x="539552" y="1124744"/>
            <a:ext cx="4896544" cy="3960440"/>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3429000"/>
            <a:ext cx="1944216" cy="16561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1124744"/>
            <a:ext cx="2971800" cy="1512168"/>
          </a:xfrm>
        </p:spPr>
        <p:txBody>
          <a:bodyPr>
            <a:normAutofit fontScale="90000"/>
          </a:bodyPr>
          <a:lstStyle/>
          <a:p>
            <a:pPr algn="ctr"/>
            <a:r>
              <a:rPr lang="ru-RU" sz="1600" i="1" dirty="0" smtClean="0"/>
              <a:t> </a:t>
            </a:r>
            <a:r>
              <a:rPr lang="ru-RU" sz="1600" dirty="0" smtClean="0"/>
              <a:t/>
            </a:r>
            <a:br>
              <a:rPr lang="ru-RU" sz="1600" dirty="0" smtClean="0"/>
            </a:br>
            <a:r>
              <a:rPr lang="ru-RU" sz="2000" dirty="0" smtClean="0">
                <a:solidFill>
                  <a:srgbClr val="C00000"/>
                </a:solidFill>
                <a:effectLst/>
                <a:latin typeface="+mn-lt"/>
              </a:rPr>
              <a:t>Дидактический материал для поэтапного рисования </a:t>
            </a:r>
            <a:br>
              <a:rPr lang="ru-RU" sz="2000" dirty="0" smtClean="0">
                <a:solidFill>
                  <a:srgbClr val="C00000"/>
                </a:solidFill>
                <a:effectLst/>
                <a:latin typeface="+mn-lt"/>
              </a:rPr>
            </a:br>
            <a:r>
              <a:rPr lang="ru-RU" sz="2000" dirty="0" smtClean="0">
                <a:solidFill>
                  <a:srgbClr val="C00000"/>
                </a:solidFill>
                <a:effectLst/>
                <a:latin typeface="+mn-lt"/>
              </a:rPr>
              <a:t>этюда «Груша и яблоко» к теме «Рисование акварельными карандашами»</a:t>
            </a:r>
            <a:r>
              <a:rPr lang="ru-RU" sz="1600" dirty="0" smtClean="0"/>
              <a:t/>
            </a:r>
            <a:br>
              <a:rPr lang="ru-RU" sz="1600" dirty="0" smtClean="0"/>
            </a:br>
            <a:endParaRPr lang="ru-RU" sz="1800" dirty="0"/>
          </a:p>
        </p:txBody>
      </p:sp>
      <p:sp>
        <p:nvSpPr>
          <p:cNvPr id="3" name="Текст 2"/>
          <p:cNvSpPr>
            <a:spLocks noGrp="1"/>
          </p:cNvSpPr>
          <p:nvPr>
            <p:ph type="body" idx="2"/>
          </p:nvPr>
        </p:nvSpPr>
        <p:spPr>
          <a:xfrm>
            <a:off x="5538847" y="3068960"/>
            <a:ext cx="2971800" cy="1944216"/>
          </a:xfrm>
        </p:spPr>
        <p:txBody>
          <a:bodyPr>
            <a:normAutofit fontScale="70000" lnSpcReduction="20000"/>
          </a:bodyPr>
          <a:lstStyle/>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r>
              <a:rPr lang="ru-RU" sz="2100" dirty="0" smtClean="0"/>
              <a:t>4 этап.  Размывка влажной кистью по поверхности яблока, груши и фона</a:t>
            </a:r>
            <a:endParaRPr lang="ru-RU" sz="2100" dirty="0"/>
          </a:p>
        </p:txBody>
      </p:sp>
      <p:pic>
        <p:nvPicPr>
          <p:cNvPr id="5" name="Содержимое 4" descr="C:\Users\пк\Documents\20220419_132921.jpg"/>
          <p:cNvPicPr>
            <a:picLocks noGrp="1"/>
          </p:cNvPicPr>
          <p:nvPr>
            <p:ph sz="half" idx="1"/>
          </p:nvPr>
        </p:nvPicPr>
        <p:blipFill>
          <a:blip r:embed="rId2" cstate="print"/>
          <a:stretch>
            <a:fillRect/>
          </a:stretch>
        </p:blipFill>
        <p:spPr bwMode="auto">
          <a:xfrm>
            <a:off x="539552" y="1196752"/>
            <a:ext cx="4968551" cy="3959498"/>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3429000"/>
            <a:ext cx="1944216" cy="165618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836712"/>
            <a:ext cx="2971800" cy="2016224"/>
          </a:xfrm>
        </p:spPr>
        <p:txBody>
          <a:bodyPr>
            <a:normAutofit fontScale="90000"/>
          </a:bodyPr>
          <a:lstStyle/>
          <a:p>
            <a:pPr algn="ctr"/>
            <a:r>
              <a:rPr lang="ru-RU" dirty="0" smtClean="0">
                <a:solidFill>
                  <a:schemeClr val="tx1"/>
                </a:solidFill>
              </a:rPr>
              <a:t/>
            </a:r>
            <a:br>
              <a:rPr lang="ru-RU" dirty="0" smtClean="0">
                <a:solidFill>
                  <a:schemeClr val="tx1"/>
                </a:solidFill>
              </a:rPr>
            </a:br>
            <a:r>
              <a:rPr lang="ru-RU" sz="2400" b="0" i="1" dirty="0" smtClean="0">
                <a:solidFill>
                  <a:schemeClr val="tx1"/>
                </a:solidFill>
                <a:effectLst/>
                <a:ea typeface="Times New Roman" pitchFamily="18" charset="0"/>
                <a:cs typeface="Times New Roman" pitchFamily="18" charset="0"/>
              </a:rPr>
              <a:t> </a:t>
            </a:r>
            <a:r>
              <a:rPr lang="ru-RU" sz="2000" b="0" i="1" dirty="0" smtClean="0">
                <a:solidFill>
                  <a:schemeClr val="tx1"/>
                </a:solidFill>
                <a:effectLst/>
                <a:latin typeface="+mn-lt"/>
                <a:ea typeface="Times New Roman" pitchFamily="18" charset="0"/>
                <a:cs typeface="Times New Roman" pitchFamily="18" charset="0"/>
              </a:rPr>
              <a:t>Приложение №2</a:t>
            </a:r>
            <a:r>
              <a:rPr lang="ru-RU" dirty="0" smtClean="0">
                <a:solidFill>
                  <a:schemeClr val="tx1"/>
                </a:solidFill>
              </a:rPr>
              <a:t/>
            </a:r>
            <a:br>
              <a:rPr lang="ru-RU" dirty="0" smtClean="0">
                <a:solidFill>
                  <a:schemeClr val="tx1"/>
                </a:solidFill>
              </a:rPr>
            </a:br>
            <a:r>
              <a:rPr lang="ru-RU" sz="2000" dirty="0" smtClean="0">
                <a:solidFill>
                  <a:srgbClr val="C00000"/>
                </a:solidFill>
                <a:effectLst/>
                <a:latin typeface="+mn-lt"/>
              </a:rPr>
              <a:t>Дидактический материал для поэтапного рисования </a:t>
            </a:r>
            <a:br>
              <a:rPr lang="ru-RU" sz="2000" dirty="0" smtClean="0">
                <a:solidFill>
                  <a:srgbClr val="C00000"/>
                </a:solidFill>
                <a:effectLst/>
                <a:latin typeface="+mn-lt"/>
              </a:rPr>
            </a:br>
            <a:r>
              <a:rPr lang="ru-RU" sz="2000" dirty="0" smtClean="0">
                <a:solidFill>
                  <a:srgbClr val="C00000"/>
                </a:solidFill>
                <a:effectLst/>
                <a:latin typeface="+mn-lt"/>
              </a:rPr>
              <a:t>этюда «Подводный мир» к теме «Рисование в технике «акварель и соль»</a:t>
            </a:r>
            <a:endParaRPr lang="ru-RU" sz="2000" dirty="0">
              <a:solidFill>
                <a:srgbClr val="C00000"/>
              </a:solidFill>
              <a:effectLst/>
              <a:latin typeface="+mn-lt"/>
            </a:endParaRPr>
          </a:p>
        </p:txBody>
      </p:sp>
      <p:sp>
        <p:nvSpPr>
          <p:cNvPr id="3" name="Текст 2"/>
          <p:cNvSpPr>
            <a:spLocks noGrp="1"/>
          </p:cNvSpPr>
          <p:nvPr>
            <p:ph type="body" idx="2"/>
          </p:nvPr>
        </p:nvSpPr>
        <p:spPr>
          <a:xfrm>
            <a:off x="5538847" y="2852936"/>
            <a:ext cx="2971800" cy="2232248"/>
          </a:xfrm>
        </p:spPr>
        <p:txBody>
          <a:bodyPr>
            <a:normAutofit fontScale="92500" lnSpcReduction="20000"/>
          </a:bodyPr>
          <a:lstStyle/>
          <a:p>
            <a:pPr algn="ctr"/>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r>
              <a:rPr lang="ru-RU" sz="1700" dirty="0" smtClean="0"/>
              <a:t>1 этап.  Рисуем  контуры   карандашом</a:t>
            </a:r>
            <a:endParaRPr lang="ru-RU" sz="1700" dirty="0"/>
          </a:p>
        </p:txBody>
      </p:sp>
      <p:pic>
        <p:nvPicPr>
          <p:cNvPr id="5" name="Содержимое 4" descr="C:\Users\пк\Documents\20220421_095456.jpg"/>
          <p:cNvPicPr>
            <a:picLocks noGrp="1"/>
          </p:cNvPicPr>
          <p:nvPr>
            <p:ph sz="half" idx="1"/>
          </p:nvPr>
        </p:nvPicPr>
        <p:blipFill>
          <a:blip r:embed="rId2" cstate="print"/>
          <a:stretch>
            <a:fillRect/>
          </a:stretch>
        </p:blipFill>
        <p:spPr bwMode="auto">
          <a:xfrm>
            <a:off x="539552" y="1611226"/>
            <a:ext cx="4968552" cy="3689982"/>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660232" y="3573016"/>
            <a:ext cx="1944216" cy="165618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538784" y="1052736"/>
            <a:ext cx="2971800" cy="1368152"/>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a:t>
            </a:r>
            <a:br>
              <a:rPr lang="ru-RU" sz="1800" dirty="0" smtClean="0">
                <a:solidFill>
                  <a:srgbClr val="C00000"/>
                </a:solidFill>
                <a:effectLst/>
                <a:latin typeface="+mn-lt"/>
              </a:rPr>
            </a:br>
            <a:r>
              <a:rPr lang="ru-RU" sz="1800" dirty="0" smtClean="0">
                <a:solidFill>
                  <a:srgbClr val="C00000"/>
                </a:solidFill>
                <a:effectLst/>
                <a:latin typeface="+mn-lt"/>
              </a:rPr>
              <a:t>этюда «Подводный мир» к теме «Рисование в технике «акварель и соль» </a:t>
            </a:r>
            <a:endParaRPr lang="ru-RU" sz="1800" dirty="0">
              <a:latin typeface="+mn-lt"/>
            </a:endParaRPr>
          </a:p>
        </p:txBody>
      </p:sp>
      <p:sp>
        <p:nvSpPr>
          <p:cNvPr id="7" name="Текст 6"/>
          <p:cNvSpPr>
            <a:spLocks noGrp="1"/>
          </p:cNvSpPr>
          <p:nvPr>
            <p:ph type="body" idx="2"/>
          </p:nvPr>
        </p:nvSpPr>
        <p:spPr>
          <a:xfrm>
            <a:off x="5538847" y="2492896"/>
            <a:ext cx="2971800" cy="2376264"/>
          </a:xfrm>
        </p:spPr>
        <p:txBody>
          <a:bodyPr>
            <a:normAutofit fontScale="62500" lnSpcReduction="20000"/>
          </a:bodyPr>
          <a:lstStyle/>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sz="2300" dirty="0" smtClean="0"/>
          </a:p>
          <a:p>
            <a:endParaRPr lang="ru-RU" sz="2300" dirty="0" smtClean="0"/>
          </a:p>
          <a:p>
            <a:r>
              <a:rPr lang="ru-RU" sz="2600" dirty="0" smtClean="0"/>
              <a:t>2 этап.  Выполняем акварелью  заливку морской звезды и по мокрому посыпаем солью</a:t>
            </a:r>
            <a:endParaRPr lang="ru-RU" sz="2600" dirty="0"/>
          </a:p>
        </p:txBody>
      </p:sp>
      <p:pic>
        <p:nvPicPr>
          <p:cNvPr id="8" name="Содержимое 7" descr="C:\Users\пк\Documents\20220421_101453.jpg"/>
          <p:cNvPicPr>
            <a:picLocks noGrp="1"/>
          </p:cNvPicPr>
          <p:nvPr>
            <p:ph sz="half" idx="1"/>
          </p:nvPr>
        </p:nvPicPr>
        <p:blipFill>
          <a:blip r:embed="rId2" cstate="print"/>
          <a:stretch>
            <a:fillRect/>
          </a:stretch>
        </p:blipFill>
        <p:spPr bwMode="auto">
          <a:xfrm>
            <a:off x="539552" y="1177099"/>
            <a:ext cx="4968552" cy="3980093"/>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660232" y="2924944"/>
            <a:ext cx="1944216" cy="16561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764704"/>
            <a:ext cx="2971800" cy="1944216"/>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a:t>
            </a:r>
            <a:br>
              <a:rPr lang="ru-RU" sz="1800" dirty="0" smtClean="0">
                <a:solidFill>
                  <a:srgbClr val="C00000"/>
                </a:solidFill>
                <a:effectLst/>
                <a:latin typeface="+mn-lt"/>
              </a:rPr>
            </a:br>
            <a:r>
              <a:rPr lang="ru-RU" sz="1800" dirty="0" smtClean="0">
                <a:solidFill>
                  <a:srgbClr val="C00000"/>
                </a:solidFill>
                <a:effectLst/>
                <a:latin typeface="+mn-lt"/>
              </a:rPr>
              <a:t>этюда «Подводный мир» к теме «Рисование в технике «акварель и соль» </a:t>
            </a:r>
            <a:endParaRPr lang="ru-RU" sz="1800" dirty="0">
              <a:solidFill>
                <a:schemeClr val="tx1"/>
              </a:solidFill>
              <a:latin typeface="+mn-lt"/>
            </a:endParaRPr>
          </a:p>
        </p:txBody>
      </p:sp>
      <p:sp>
        <p:nvSpPr>
          <p:cNvPr id="3" name="Текст 2"/>
          <p:cNvSpPr>
            <a:spLocks noGrp="1"/>
          </p:cNvSpPr>
          <p:nvPr>
            <p:ph type="body" idx="2"/>
          </p:nvPr>
        </p:nvSpPr>
        <p:spPr>
          <a:xfrm>
            <a:off x="5538847" y="3212976"/>
            <a:ext cx="2971800" cy="2088232"/>
          </a:xfrm>
        </p:spPr>
        <p:txBody>
          <a:bodyPr>
            <a:normAutofit fontScale="55000" lnSpcReduction="20000"/>
          </a:bodyPr>
          <a:lstStyle/>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sz="2900" dirty="0" smtClean="0">
              <a:cs typeface="Arial" pitchFamily="34" charset="0"/>
            </a:endParaRPr>
          </a:p>
          <a:p>
            <a:r>
              <a:rPr lang="ru-RU" sz="2900" dirty="0" smtClean="0">
                <a:cs typeface="Arial" pitchFamily="34" charset="0"/>
              </a:rPr>
              <a:t> </a:t>
            </a:r>
            <a:r>
              <a:rPr lang="ru-RU" sz="2900" dirty="0" smtClean="0"/>
              <a:t>3 этап. Заливаем акварелью синий фон,  подсыпаем соль по мокрому</a:t>
            </a:r>
          </a:p>
          <a:p>
            <a:endParaRPr lang="ru-RU" dirty="0"/>
          </a:p>
        </p:txBody>
      </p:sp>
      <p:pic>
        <p:nvPicPr>
          <p:cNvPr id="7" name="Содержимое 6" descr="C:\Users\пк\Documents\20220421_103355.jpg"/>
          <p:cNvPicPr>
            <a:picLocks noGrp="1"/>
          </p:cNvPicPr>
          <p:nvPr>
            <p:ph sz="half" idx="1"/>
          </p:nvPr>
        </p:nvPicPr>
        <p:blipFill>
          <a:blip r:embed="rId2" cstate="print"/>
          <a:stretch>
            <a:fillRect/>
          </a:stretch>
        </p:blipFill>
        <p:spPr bwMode="auto">
          <a:xfrm>
            <a:off x="539552" y="1412776"/>
            <a:ext cx="4968552" cy="3796591"/>
          </a:xfrm>
          <a:prstGeom prst="rect">
            <a:avLst/>
          </a:prstGeom>
          <a:noFill/>
          <a:ln w="9525">
            <a:noFill/>
            <a:miter lim="800000"/>
            <a:headEnd/>
            <a:tailEnd/>
          </a:ln>
          <a:effectLst>
            <a:glow rad="101600">
              <a:schemeClr val="bg2">
                <a:lumMod val="50000"/>
                <a:alpha val="60000"/>
              </a:schemeClr>
            </a:glow>
          </a:effectLst>
        </p:spPr>
      </p:pic>
      <p:pic>
        <p:nvPicPr>
          <p:cNvPr id="5"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3356992"/>
            <a:ext cx="1944216" cy="16561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8" name="Прямоугольник 7"/>
          <p:cNvSpPr/>
          <p:nvPr/>
        </p:nvSpPr>
        <p:spPr>
          <a:xfrm>
            <a:off x="467544" y="620689"/>
            <a:ext cx="8208912" cy="5078313"/>
          </a:xfrm>
          <a:prstGeom prst="rect">
            <a:avLst/>
          </a:prstGeom>
        </p:spPr>
        <p:txBody>
          <a:bodyPr wrap="square">
            <a:spAutoFit/>
          </a:bodyPr>
          <a:lstStyle/>
          <a:p>
            <a:pPr lvl="0" indent="449263" algn="ctr" fontAlgn="base">
              <a:spcBef>
                <a:spcPct val="0"/>
              </a:spcBef>
              <a:spcAft>
                <a:spcPct val="0"/>
              </a:spcAft>
            </a:pPr>
            <a:r>
              <a:rPr lang="ru-RU" b="1" dirty="0" smtClean="0">
                <a:ea typeface="Times New Roman" pitchFamily="18" charset="0"/>
                <a:cs typeface="Times New Roman" pitchFamily="18" charset="0"/>
              </a:rPr>
              <a:t>Пояснительная записка</a:t>
            </a:r>
            <a:endParaRPr lang="ru-RU" dirty="0" smtClean="0">
              <a:cs typeface="Arial" pitchFamily="34" charset="0"/>
            </a:endParaRPr>
          </a:p>
          <a:p>
            <a:pPr algn="just"/>
            <a:r>
              <a:rPr lang="ru-RU" sz="1700" dirty="0" smtClean="0">
                <a:ea typeface="Times New Roman" pitchFamily="18" charset="0"/>
                <a:cs typeface="Times New Roman" pitchFamily="18" charset="0"/>
              </a:rPr>
              <a:t>       </a:t>
            </a:r>
            <a:r>
              <a:rPr lang="ru-RU" sz="1700" dirty="0" smtClean="0"/>
              <a:t>Данная методическая разработка </a:t>
            </a:r>
            <a:r>
              <a:rPr lang="ru-RU" sz="1700" b="1" dirty="0" smtClean="0"/>
              <a:t>«</a:t>
            </a:r>
            <a:r>
              <a:rPr lang="ru-RU" sz="1700" dirty="0" smtClean="0"/>
              <a:t>Обучение младших школьников основам акварельной живописи» является частью учебно-методического комплекса дополнительной общеобразовательной </a:t>
            </a:r>
            <a:r>
              <a:rPr lang="ru-RU" sz="1700" dirty="0" err="1" smtClean="0"/>
              <a:t>общеразвивающей</a:t>
            </a:r>
            <a:r>
              <a:rPr lang="ru-RU" sz="1700" dirty="0" smtClean="0"/>
              <a:t> программы «Юные художники». В разработке представлены рекомендации по подбору художественных материалов и принадлежностей, методические рекомендации по обучению младших школьников основам акварельной живописи, дидактические материалы для поэтапного рисования акварельных этюдов. Предлагаемый методический  материал может быть полезен как педагогам дополнительного образования, так и учителям начальных классов на уроках изобразительного искусства.</a:t>
            </a:r>
          </a:p>
          <a:p>
            <a:pPr algn="just"/>
            <a:r>
              <a:rPr lang="ru-RU" sz="1700" dirty="0" smtClean="0">
                <a:ea typeface="Times New Roman" pitchFamily="18" charset="0"/>
                <a:cs typeface="Times New Roman" pitchFamily="18" charset="0"/>
              </a:rPr>
              <a:t>        Актуальность методики обучения акварельной живописи обусловлена широкими возможностями акварельной живописи в художественно-эстетическом развитии младших школьников.</a:t>
            </a:r>
            <a:r>
              <a:rPr lang="ru-RU" sz="1700" dirty="0" smtClean="0">
                <a:ea typeface="Times New Roman" pitchFamily="18" charset="0"/>
                <a:cs typeface="Calibri" pitchFamily="34" charset="0"/>
              </a:rPr>
              <a:t> </a:t>
            </a:r>
            <a:r>
              <a:rPr lang="ru-RU" sz="1700" dirty="0" smtClean="0">
                <a:ea typeface="Times New Roman" pitchFamily="18" charset="0"/>
                <a:cs typeface="Times New Roman" pitchFamily="18" charset="0"/>
              </a:rPr>
              <a:t>Обучение технике акварельной живописи активизирует творческую и познавательную деятельность обучающихся, оказывает положительное влияние на формирование их эстетической культуры в целом.       Акварельная техника рисования в традиционной форме и с применением дополнительных материалов способствует выработке навыка аккуратной работы; развитию усидчивости и внимания, наблюдательности, зрительной памяти и глазомера, мелкой моторики рук, развитию художественно-образного мышления и умения видеть цветовые оттенки.</a:t>
            </a:r>
            <a:endParaRPr lang="ru-RU" sz="1700" dirty="0" smtClean="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5538784" y="980728"/>
            <a:ext cx="2971800" cy="1944216"/>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a:t>
            </a:r>
            <a:br>
              <a:rPr lang="ru-RU" sz="1800" dirty="0" smtClean="0">
                <a:solidFill>
                  <a:srgbClr val="C00000"/>
                </a:solidFill>
                <a:effectLst/>
                <a:latin typeface="+mn-lt"/>
              </a:rPr>
            </a:br>
            <a:r>
              <a:rPr lang="ru-RU" sz="1800" dirty="0" smtClean="0">
                <a:solidFill>
                  <a:srgbClr val="C00000"/>
                </a:solidFill>
                <a:effectLst/>
                <a:latin typeface="+mn-lt"/>
              </a:rPr>
              <a:t>этюда «Подводный мир» к теме «Рисование в технике «акварель и соль»</a:t>
            </a:r>
            <a:r>
              <a:rPr lang="ru-RU" sz="1800" dirty="0" smtClean="0"/>
              <a:t/>
            </a:r>
            <a:br>
              <a:rPr lang="ru-RU" sz="1800" dirty="0" smtClean="0"/>
            </a:br>
            <a:endParaRPr lang="ru-RU" sz="1800" dirty="0">
              <a:solidFill>
                <a:schemeClr val="tx1"/>
              </a:solidFill>
            </a:endParaRPr>
          </a:p>
        </p:txBody>
      </p:sp>
      <p:sp>
        <p:nvSpPr>
          <p:cNvPr id="3" name="Текст 2"/>
          <p:cNvSpPr>
            <a:spLocks noGrp="1"/>
          </p:cNvSpPr>
          <p:nvPr>
            <p:ph type="body" idx="2"/>
          </p:nvPr>
        </p:nvSpPr>
        <p:spPr>
          <a:xfrm>
            <a:off x="5538847" y="2780928"/>
            <a:ext cx="2971800" cy="2448272"/>
          </a:xfrm>
        </p:spPr>
        <p:txBody>
          <a:bodyPr>
            <a:normAutofit fontScale="85000" lnSpcReduction="20000"/>
          </a:bodyPr>
          <a:lstStyle/>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r>
              <a:rPr lang="ru-RU" sz="1900" dirty="0" smtClean="0"/>
              <a:t>4 этап. Дорисовываем остальной фон с добавлением соли по мокрому. Прописываем детали рисунка</a:t>
            </a:r>
          </a:p>
          <a:p>
            <a:endParaRPr lang="ru-RU" dirty="0"/>
          </a:p>
        </p:txBody>
      </p:sp>
      <p:pic>
        <p:nvPicPr>
          <p:cNvPr id="7" name="Содержимое 6" descr="C:\Users\пк\Documents\20220421_111804.jpg"/>
          <p:cNvPicPr>
            <a:picLocks noGrp="1"/>
          </p:cNvPicPr>
          <p:nvPr>
            <p:ph sz="half" idx="1"/>
          </p:nvPr>
        </p:nvPicPr>
        <p:blipFill>
          <a:blip r:embed="rId2" cstate="print"/>
          <a:stretch>
            <a:fillRect/>
          </a:stretch>
        </p:blipFill>
        <p:spPr bwMode="auto">
          <a:xfrm>
            <a:off x="611560" y="1340768"/>
            <a:ext cx="4814472" cy="3881068"/>
          </a:xfrm>
          <a:prstGeom prst="rect">
            <a:avLst/>
          </a:prstGeom>
          <a:noFill/>
          <a:ln w="9525">
            <a:noFill/>
            <a:miter lim="800000"/>
            <a:headEnd/>
            <a:tailEnd/>
          </a:ln>
          <a:effectLst>
            <a:glow rad="101600">
              <a:schemeClr val="bg2">
                <a:lumMod val="50000"/>
                <a:alpha val="60000"/>
              </a:schemeClr>
            </a:glow>
          </a:effectLst>
        </p:spPr>
      </p:pic>
      <p:pic>
        <p:nvPicPr>
          <p:cNvPr id="5"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3356992"/>
            <a:ext cx="1944216" cy="16561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836712"/>
            <a:ext cx="2971800" cy="2088232"/>
          </a:xfrm>
        </p:spPr>
        <p:txBody>
          <a:bodyPr>
            <a:noAutofit/>
          </a:bodyPr>
          <a:lstStyle/>
          <a:p>
            <a:pPr algn="ctr"/>
            <a:r>
              <a:rPr lang="ru-RU" sz="1800" b="0" i="1" dirty="0" smtClean="0">
                <a:solidFill>
                  <a:schemeClr val="tx1"/>
                </a:solidFill>
                <a:effectLst/>
                <a:latin typeface="+mn-lt"/>
                <a:ea typeface="Times New Roman" pitchFamily="18" charset="0"/>
                <a:cs typeface="Times New Roman" pitchFamily="18" charset="0"/>
              </a:rPr>
              <a:t>Приложение №3 </a:t>
            </a:r>
            <a:r>
              <a:rPr lang="ru-RU" sz="1800" dirty="0" smtClean="0">
                <a:solidFill>
                  <a:srgbClr val="C00000"/>
                </a:solidFill>
                <a:effectLst/>
                <a:latin typeface="+mn-lt"/>
              </a:rPr>
              <a:t>Дидактический материал для поэтапного рисования </a:t>
            </a:r>
            <a:br>
              <a:rPr lang="ru-RU" sz="1800" dirty="0" smtClean="0">
                <a:solidFill>
                  <a:srgbClr val="C00000"/>
                </a:solidFill>
                <a:effectLst/>
                <a:latin typeface="+mn-lt"/>
              </a:rPr>
            </a:br>
            <a:r>
              <a:rPr lang="ru-RU" sz="1800" dirty="0" smtClean="0">
                <a:solidFill>
                  <a:srgbClr val="C00000"/>
                </a:solidFill>
                <a:effectLst/>
                <a:latin typeface="+mn-lt"/>
              </a:rPr>
              <a:t>этюда «Пейзаж с луной» к теме «Рисование в технике «акварель и воск»</a:t>
            </a:r>
            <a:endParaRPr lang="ru-RU" sz="1800" dirty="0">
              <a:solidFill>
                <a:srgbClr val="C00000"/>
              </a:solidFill>
              <a:effectLst/>
              <a:latin typeface="+mn-lt"/>
              <a:cs typeface="Arial" pitchFamily="34" charset="0"/>
            </a:endParaRPr>
          </a:p>
        </p:txBody>
      </p:sp>
      <p:sp>
        <p:nvSpPr>
          <p:cNvPr id="5" name="Текст 4"/>
          <p:cNvSpPr>
            <a:spLocks noGrp="1"/>
          </p:cNvSpPr>
          <p:nvPr>
            <p:ph type="body" idx="2"/>
          </p:nvPr>
        </p:nvSpPr>
        <p:spPr>
          <a:xfrm>
            <a:off x="5538847" y="3284984"/>
            <a:ext cx="2971800" cy="2368930"/>
          </a:xfrm>
        </p:spPr>
        <p:txBody>
          <a:bodyPr>
            <a:normAutofit fontScale="70000" lnSpcReduction="20000"/>
          </a:bodyPr>
          <a:lstStyle/>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dirty="0" smtClean="0">
              <a:latin typeface="Arial" pitchFamily="34" charset="0"/>
              <a:cs typeface="Arial" pitchFamily="34" charset="0"/>
            </a:endParaRPr>
          </a:p>
          <a:p>
            <a:endParaRPr lang="ru-RU" sz="2300" dirty="0" smtClean="0">
              <a:cs typeface="Arial" pitchFamily="34" charset="0"/>
            </a:endParaRPr>
          </a:p>
          <a:p>
            <a:r>
              <a:rPr lang="ru-RU" sz="2300" dirty="0" smtClean="0">
                <a:cs typeface="Arial" pitchFamily="34" charset="0"/>
              </a:rPr>
              <a:t> </a:t>
            </a:r>
            <a:r>
              <a:rPr lang="ru-RU" sz="2300" dirty="0" smtClean="0"/>
              <a:t>1 этап.  Рисуем контуры карандашом</a:t>
            </a:r>
            <a:r>
              <a:rPr lang="ru-RU" sz="2300" dirty="0" smtClean="0">
                <a:cs typeface="Arial" pitchFamily="34" charset="0"/>
              </a:rPr>
              <a:t> </a:t>
            </a:r>
            <a:endParaRPr lang="ru-RU" sz="2300" dirty="0"/>
          </a:p>
        </p:txBody>
      </p:sp>
      <p:pic>
        <p:nvPicPr>
          <p:cNvPr id="7" name="Содержимое 6" descr="C:\Users\пк\Documents\20200510_141314.jpg"/>
          <p:cNvPicPr>
            <a:picLocks noGrp="1"/>
          </p:cNvPicPr>
          <p:nvPr>
            <p:ph sz="half" idx="1"/>
          </p:nvPr>
        </p:nvPicPr>
        <p:blipFill>
          <a:blip r:embed="rId2" cstate="print"/>
          <a:srcRect/>
          <a:stretch>
            <a:fillRect/>
          </a:stretch>
        </p:blipFill>
        <p:spPr bwMode="auto">
          <a:xfrm>
            <a:off x="827584" y="620688"/>
            <a:ext cx="3816424" cy="5184576"/>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588224" y="3789040"/>
            <a:ext cx="1944216" cy="16561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538784" y="980728"/>
            <a:ext cx="2971800" cy="1368152"/>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a:t>
            </a:r>
            <a:br>
              <a:rPr lang="ru-RU" sz="1800" dirty="0" smtClean="0">
                <a:solidFill>
                  <a:srgbClr val="C00000"/>
                </a:solidFill>
                <a:effectLst/>
                <a:latin typeface="+mn-lt"/>
              </a:rPr>
            </a:br>
            <a:r>
              <a:rPr lang="ru-RU" sz="1800" dirty="0" smtClean="0">
                <a:solidFill>
                  <a:srgbClr val="C00000"/>
                </a:solidFill>
                <a:effectLst/>
                <a:latin typeface="+mn-lt"/>
              </a:rPr>
              <a:t>этюда «Пейзаж с луной» к теме «Рисование в технике «акварель и воск»</a:t>
            </a:r>
            <a:endParaRPr lang="ru-RU" sz="1800" dirty="0">
              <a:latin typeface="+mn-lt"/>
            </a:endParaRPr>
          </a:p>
        </p:txBody>
      </p:sp>
      <p:sp>
        <p:nvSpPr>
          <p:cNvPr id="3" name="Текст 2"/>
          <p:cNvSpPr>
            <a:spLocks noGrp="1"/>
          </p:cNvSpPr>
          <p:nvPr>
            <p:ph type="body" idx="2"/>
          </p:nvPr>
        </p:nvSpPr>
        <p:spPr>
          <a:xfrm>
            <a:off x="5538847" y="2780928"/>
            <a:ext cx="2971800" cy="2448272"/>
          </a:xfrm>
        </p:spPr>
        <p:txBody>
          <a:bodyPr>
            <a:normAutofit fontScale="85000" lnSpcReduction="20000"/>
          </a:bodyPr>
          <a:lstStyle/>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sz="1900" i="1" dirty="0" smtClean="0"/>
          </a:p>
          <a:p>
            <a:endParaRPr lang="ru-RU" sz="1900" i="1" dirty="0" smtClean="0"/>
          </a:p>
          <a:p>
            <a:r>
              <a:rPr lang="ru-RU" sz="1900" dirty="0" smtClean="0"/>
              <a:t>2 этап. Свечкой рисуем луну и отражение луны</a:t>
            </a:r>
            <a:endParaRPr lang="ru-RU" sz="1900" dirty="0"/>
          </a:p>
        </p:txBody>
      </p:sp>
      <p:pic>
        <p:nvPicPr>
          <p:cNvPr id="5" name="Содержимое 4" descr="C:\Users\пк\Documents\20200510_141753.jpg"/>
          <p:cNvPicPr>
            <a:picLocks noGrp="1"/>
          </p:cNvPicPr>
          <p:nvPr>
            <p:ph sz="half" idx="1"/>
          </p:nvPr>
        </p:nvPicPr>
        <p:blipFill>
          <a:blip r:embed="rId2" cstate="print"/>
          <a:stretch>
            <a:fillRect/>
          </a:stretch>
        </p:blipFill>
        <p:spPr bwMode="auto">
          <a:xfrm>
            <a:off x="827584" y="692696"/>
            <a:ext cx="3960440" cy="5112568"/>
          </a:xfrm>
          <a:prstGeom prst="rect">
            <a:avLst/>
          </a:prstGeom>
          <a:noFill/>
          <a:ln w="9525">
            <a:noFill/>
            <a:miter lim="800000"/>
            <a:headEnd/>
            <a:tailEnd/>
          </a:ln>
          <a:effectLst>
            <a:glow rad="101600">
              <a:schemeClr val="bg2">
                <a:lumMod val="50000"/>
                <a:alpha val="60000"/>
              </a:schemeClr>
            </a:glow>
          </a:effectLst>
        </p:spPr>
      </p:pic>
      <p:pic>
        <p:nvPicPr>
          <p:cNvPr id="7"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3429000"/>
            <a:ext cx="1944216" cy="165618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1052736"/>
            <a:ext cx="2971800" cy="1584176"/>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a:t>
            </a:r>
            <a:br>
              <a:rPr lang="ru-RU" sz="1800" dirty="0" smtClean="0">
                <a:solidFill>
                  <a:srgbClr val="C00000"/>
                </a:solidFill>
                <a:effectLst/>
                <a:latin typeface="+mn-lt"/>
              </a:rPr>
            </a:br>
            <a:r>
              <a:rPr lang="ru-RU" sz="1800" dirty="0" smtClean="0">
                <a:solidFill>
                  <a:srgbClr val="C00000"/>
                </a:solidFill>
                <a:effectLst/>
                <a:latin typeface="+mn-lt"/>
              </a:rPr>
              <a:t>этюда «Пейзаж с луной» к теме «Рисование в технике «акварель и воск»</a:t>
            </a:r>
            <a:endParaRPr lang="ru-RU" sz="1800" dirty="0">
              <a:latin typeface="+mn-lt"/>
            </a:endParaRPr>
          </a:p>
        </p:txBody>
      </p:sp>
      <p:sp>
        <p:nvSpPr>
          <p:cNvPr id="3" name="Текст 2"/>
          <p:cNvSpPr>
            <a:spLocks noGrp="1"/>
          </p:cNvSpPr>
          <p:nvPr>
            <p:ph type="body" idx="2"/>
          </p:nvPr>
        </p:nvSpPr>
        <p:spPr>
          <a:xfrm>
            <a:off x="5538847" y="3356992"/>
            <a:ext cx="2971800" cy="1872208"/>
          </a:xfrm>
        </p:spPr>
        <p:txBody>
          <a:bodyPr>
            <a:normAutofit fontScale="40000" lnSpcReduction="20000"/>
          </a:bodyPr>
          <a:lstStyle/>
          <a:p>
            <a:endParaRPr lang="ru-RU" i="1"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sz="1700" dirty="0" smtClean="0"/>
          </a:p>
          <a:p>
            <a:endParaRPr lang="ru-RU" sz="1900" dirty="0" smtClean="0"/>
          </a:p>
          <a:p>
            <a:endParaRPr lang="ru-RU" sz="4000" dirty="0" smtClean="0"/>
          </a:p>
          <a:p>
            <a:r>
              <a:rPr lang="ru-RU" sz="4000" dirty="0" smtClean="0"/>
              <a:t>3 этап. Акварелью рисуем небо, отражение в воде</a:t>
            </a:r>
            <a:endParaRPr lang="ru-RU" sz="4000" dirty="0"/>
          </a:p>
        </p:txBody>
      </p:sp>
      <p:pic>
        <p:nvPicPr>
          <p:cNvPr id="5" name="Содержимое 4" descr="C:\Users\пк\Documents\20200510_143148.jpg"/>
          <p:cNvPicPr>
            <a:picLocks noGrp="1"/>
          </p:cNvPicPr>
          <p:nvPr>
            <p:ph sz="half" idx="1"/>
          </p:nvPr>
        </p:nvPicPr>
        <p:blipFill>
          <a:blip r:embed="rId2" cstate="print"/>
          <a:stretch>
            <a:fillRect/>
          </a:stretch>
        </p:blipFill>
        <p:spPr bwMode="auto">
          <a:xfrm>
            <a:off x="683568" y="548680"/>
            <a:ext cx="4104456" cy="5256584"/>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660232" y="3501008"/>
            <a:ext cx="1944216" cy="165618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1196752"/>
            <a:ext cx="2971800" cy="1728192"/>
          </a:xfrm>
        </p:spPr>
        <p:txBody>
          <a:bodyPr>
            <a:normAutofit fontScale="90000"/>
          </a:bodyPr>
          <a:lstStyle/>
          <a:p>
            <a:pPr algn="ctr"/>
            <a:r>
              <a:rPr lang="ru-RU" sz="1800" dirty="0" smtClean="0">
                <a:solidFill>
                  <a:srgbClr val="C00000"/>
                </a:solidFill>
                <a:effectLst/>
                <a:cs typeface="Arial" pitchFamily="34" charset="0"/>
              </a:rPr>
              <a:t> </a:t>
            </a:r>
            <a:r>
              <a:rPr lang="ru-RU" sz="1800" dirty="0" smtClean="0"/>
              <a:t> </a:t>
            </a:r>
            <a:br>
              <a:rPr lang="ru-RU" sz="1800" dirty="0" smtClean="0"/>
            </a:br>
            <a:r>
              <a:rPr lang="ru-RU" sz="2000" dirty="0" smtClean="0">
                <a:solidFill>
                  <a:srgbClr val="C00000"/>
                </a:solidFill>
                <a:effectLst/>
                <a:latin typeface="+mn-lt"/>
              </a:rPr>
              <a:t>Дидактический материал для поэтапного рисования </a:t>
            </a:r>
            <a:br>
              <a:rPr lang="ru-RU" sz="2000" dirty="0" smtClean="0">
                <a:solidFill>
                  <a:srgbClr val="C00000"/>
                </a:solidFill>
                <a:effectLst/>
                <a:latin typeface="+mn-lt"/>
              </a:rPr>
            </a:br>
            <a:r>
              <a:rPr lang="ru-RU" sz="2000" dirty="0" smtClean="0">
                <a:solidFill>
                  <a:srgbClr val="C00000"/>
                </a:solidFill>
                <a:effectLst/>
                <a:latin typeface="+mn-lt"/>
              </a:rPr>
              <a:t>этюда «Пейзаж с луной» к теме «Рисование в технике «акварель и воск»</a:t>
            </a:r>
            <a:r>
              <a:rPr lang="ru-RU" sz="1800" dirty="0" smtClean="0"/>
              <a:t/>
            </a:r>
            <a:br>
              <a:rPr lang="ru-RU" sz="1800" dirty="0" smtClean="0"/>
            </a:br>
            <a:endParaRPr lang="ru-RU" sz="1800" dirty="0"/>
          </a:p>
        </p:txBody>
      </p:sp>
      <p:sp>
        <p:nvSpPr>
          <p:cNvPr id="3" name="Текст 2"/>
          <p:cNvSpPr>
            <a:spLocks noGrp="1"/>
          </p:cNvSpPr>
          <p:nvPr>
            <p:ph type="body" idx="2"/>
          </p:nvPr>
        </p:nvSpPr>
        <p:spPr>
          <a:xfrm>
            <a:off x="5538847" y="3429000"/>
            <a:ext cx="2971800" cy="1800200"/>
          </a:xfrm>
        </p:spPr>
        <p:txBody>
          <a:bodyPr>
            <a:normAutofit fontScale="47500" lnSpcReduction="20000"/>
          </a:bodyPr>
          <a:lstStyle/>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r>
              <a:rPr lang="ru-RU" sz="3400" dirty="0" smtClean="0"/>
              <a:t>4 этап.  Рисуем дерево,  берег и прописываем  детали</a:t>
            </a:r>
            <a:endParaRPr lang="ru-RU" sz="3400" dirty="0"/>
          </a:p>
        </p:txBody>
      </p:sp>
      <p:pic>
        <p:nvPicPr>
          <p:cNvPr id="5" name="Содержимое 4" descr="C:\Users\пк\Documents\20200510_144437.jpg"/>
          <p:cNvPicPr>
            <a:picLocks noGrp="1"/>
          </p:cNvPicPr>
          <p:nvPr>
            <p:ph sz="half" idx="1"/>
          </p:nvPr>
        </p:nvPicPr>
        <p:blipFill>
          <a:blip r:embed="rId2" cstate="print"/>
          <a:stretch>
            <a:fillRect/>
          </a:stretch>
        </p:blipFill>
        <p:spPr bwMode="auto">
          <a:xfrm>
            <a:off x="827584" y="620688"/>
            <a:ext cx="4032448" cy="5112568"/>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3356992"/>
            <a:ext cx="1944216" cy="165618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908720"/>
            <a:ext cx="2971800" cy="2592288"/>
          </a:xfrm>
        </p:spPr>
        <p:txBody>
          <a:bodyPr>
            <a:noAutofit/>
          </a:bodyPr>
          <a:lstStyle/>
          <a:p>
            <a:pPr algn="ctr"/>
            <a:r>
              <a:rPr lang="ru-RU" sz="1800" b="0" i="1" dirty="0" smtClean="0">
                <a:solidFill>
                  <a:schemeClr val="tx1"/>
                </a:solidFill>
                <a:effectLst/>
                <a:latin typeface="+mn-lt"/>
                <a:ea typeface="Times New Roman" pitchFamily="18" charset="0"/>
                <a:cs typeface="Times New Roman" pitchFamily="18" charset="0"/>
              </a:rPr>
              <a:t>Приложение №4</a:t>
            </a:r>
            <a:r>
              <a:rPr lang="ru-RU" sz="1800" dirty="0" smtClean="0">
                <a:solidFill>
                  <a:srgbClr val="C00000"/>
                </a:solidFill>
                <a:effectLst/>
                <a:latin typeface="+mn-lt"/>
              </a:rPr>
              <a:t> Дидактический материал для поэтапного рисования этюда «Ромашки» </a:t>
            </a:r>
            <a:br>
              <a:rPr lang="ru-RU" sz="1800" dirty="0" smtClean="0">
                <a:solidFill>
                  <a:srgbClr val="C00000"/>
                </a:solidFill>
                <a:effectLst/>
                <a:latin typeface="+mn-lt"/>
              </a:rPr>
            </a:br>
            <a:r>
              <a:rPr lang="ru-RU" sz="1800" dirty="0" smtClean="0">
                <a:solidFill>
                  <a:srgbClr val="C00000"/>
                </a:solidFill>
                <a:effectLst/>
                <a:latin typeface="+mn-lt"/>
              </a:rPr>
              <a:t>к теме «Рисование в технике «акварель и контуры»</a:t>
            </a:r>
            <a:endParaRPr lang="ru-RU" sz="1800" dirty="0">
              <a:solidFill>
                <a:srgbClr val="C00000"/>
              </a:solidFill>
              <a:effectLst/>
              <a:latin typeface="+mn-lt"/>
            </a:endParaRPr>
          </a:p>
        </p:txBody>
      </p:sp>
      <p:sp>
        <p:nvSpPr>
          <p:cNvPr id="3" name="Текст 2"/>
          <p:cNvSpPr>
            <a:spLocks noGrp="1"/>
          </p:cNvSpPr>
          <p:nvPr>
            <p:ph type="body" idx="2"/>
          </p:nvPr>
        </p:nvSpPr>
        <p:spPr>
          <a:xfrm>
            <a:off x="5538847" y="3573016"/>
            <a:ext cx="2971800" cy="1008112"/>
          </a:xfrm>
        </p:spPr>
        <p:txBody>
          <a:bodyPr>
            <a:normAutofit fontScale="25000" lnSpcReduction="20000"/>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sz="6400" dirty="0" smtClean="0"/>
          </a:p>
          <a:p>
            <a:r>
              <a:rPr lang="ru-RU" sz="6400" dirty="0" smtClean="0"/>
              <a:t>1 этап. Рисунок карандашом</a:t>
            </a:r>
            <a:endParaRPr lang="ru-RU" sz="6400" dirty="0"/>
          </a:p>
        </p:txBody>
      </p:sp>
      <p:pic>
        <p:nvPicPr>
          <p:cNvPr id="5" name="Содержимое 4" descr="C:\Users\пк\Documents\20200602_074821.jpg"/>
          <p:cNvPicPr>
            <a:picLocks noGrp="1"/>
          </p:cNvPicPr>
          <p:nvPr>
            <p:ph sz="half" idx="1"/>
          </p:nvPr>
        </p:nvPicPr>
        <p:blipFill>
          <a:blip r:embed="rId2" cstate="print"/>
          <a:srcRect/>
          <a:stretch>
            <a:fillRect/>
          </a:stretch>
        </p:blipFill>
        <p:spPr bwMode="auto">
          <a:xfrm>
            <a:off x="539552" y="1268760"/>
            <a:ext cx="4968552" cy="3960440"/>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7020272" y="3501008"/>
            <a:ext cx="1944216" cy="165618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5538784" y="1052736"/>
            <a:ext cx="2971800" cy="1800200"/>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этюда «Ромашки» </a:t>
            </a:r>
            <a:br>
              <a:rPr lang="ru-RU" sz="1800" dirty="0" smtClean="0">
                <a:solidFill>
                  <a:srgbClr val="C00000"/>
                </a:solidFill>
                <a:effectLst/>
                <a:latin typeface="+mn-lt"/>
              </a:rPr>
            </a:br>
            <a:r>
              <a:rPr lang="ru-RU" sz="1800" dirty="0" smtClean="0">
                <a:solidFill>
                  <a:srgbClr val="C00000"/>
                </a:solidFill>
                <a:effectLst/>
                <a:latin typeface="+mn-lt"/>
              </a:rPr>
              <a:t>к теме «Рисование в технике «акварель и контуры» </a:t>
            </a:r>
            <a:endParaRPr lang="ru-RU" sz="1800" dirty="0">
              <a:solidFill>
                <a:srgbClr val="C00000"/>
              </a:solidFill>
              <a:effectLst/>
              <a:latin typeface="+mn-lt"/>
            </a:endParaRPr>
          </a:p>
        </p:txBody>
      </p:sp>
      <p:sp>
        <p:nvSpPr>
          <p:cNvPr id="3" name="Текст 2"/>
          <p:cNvSpPr>
            <a:spLocks noGrp="1"/>
          </p:cNvSpPr>
          <p:nvPr>
            <p:ph type="body" idx="2"/>
          </p:nvPr>
        </p:nvSpPr>
        <p:spPr>
          <a:xfrm>
            <a:off x="5538847" y="2564904"/>
            <a:ext cx="2971800" cy="2016224"/>
          </a:xfrm>
        </p:spPr>
        <p:txBody>
          <a:bodyPr>
            <a:normAutofit fontScale="77500" lnSpcReduction="20000"/>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sz="2100" dirty="0" smtClean="0"/>
              <a:t> 2 этап. Заливка акварелью серединок цветков и фона    </a:t>
            </a:r>
          </a:p>
          <a:p>
            <a:endParaRPr lang="ru-RU" dirty="0"/>
          </a:p>
        </p:txBody>
      </p:sp>
      <p:pic>
        <p:nvPicPr>
          <p:cNvPr id="5" name="Содержимое 4" descr="C:\Users\пк\Documents\20200602_075058.jpg"/>
          <p:cNvPicPr>
            <a:picLocks noGrp="1"/>
          </p:cNvPicPr>
          <p:nvPr>
            <p:ph sz="half" idx="1"/>
          </p:nvPr>
        </p:nvPicPr>
        <p:blipFill>
          <a:blip r:embed="rId2" cstate="print"/>
          <a:srcRect/>
          <a:stretch>
            <a:fillRect/>
          </a:stretch>
        </p:blipFill>
        <p:spPr bwMode="auto">
          <a:xfrm>
            <a:off x="539552" y="1340768"/>
            <a:ext cx="4968552" cy="3960440"/>
          </a:xfrm>
          <a:prstGeom prst="rect">
            <a:avLst/>
          </a:prstGeom>
          <a:noFill/>
          <a:ln w="9525">
            <a:noFill/>
            <a:miter lim="800000"/>
            <a:headEnd/>
            <a:tailEnd/>
          </a:ln>
          <a:effectLst>
            <a:glow rad="101600">
              <a:schemeClr val="bg2">
                <a:lumMod val="50000"/>
                <a:alpha val="60000"/>
              </a:schemeClr>
            </a:glow>
          </a:effectLst>
        </p:spPr>
      </p:pic>
      <p:pic>
        <p:nvPicPr>
          <p:cNvPr id="7"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3140968"/>
            <a:ext cx="1944216" cy="165618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1124744"/>
            <a:ext cx="2971800" cy="1440160"/>
          </a:xfrm>
        </p:spPr>
        <p:txBody>
          <a:bodyPr>
            <a:normAutofit/>
          </a:bodyPr>
          <a:lstStyle/>
          <a:p>
            <a:pPr algn="ctr"/>
            <a:r>
              <a:rPr lang="ru-RU" sz="1800" dirty="0" smtClean="0">
                <a:solidFill>
                  <a:srgbClr val="C00000"/>
                </a:solidFill>
                <a:effectLst/>
              </a:rPr>
              <a:t> </a:t>
            </a:r>
            <a:endParaRPr lang="ru-RU" sz="1800" dirty="0"/>
          </a:p>
        </p:txBody>
      </p:sp>
      <p:sp>
        <p:nvSpPr>
          <p:cNvPr id="3" name="Текст 2"/>
          <p:cNvSpPr>
            <a:spLocks noGrp="1"/>
          </p:cNvSpPr>
          <p:nvPr>
            <p:ph type="body" idx="2"/>
          </p:nvPr>
        </p:nvSpPr>
        <p:spPr>
          <a:xfrm>
            <a:off x="5538847" y="3429000"/>
            <a:ext cx="2971800" cy="1152128"/>
          </a:xfrm>
        </p:spPr>
        <p:txBody>
          <a:bodyPr>
            <a:normAutofit fontScale="25000" lnSpcReduction="20000"/>
          </a:bodyPr>
          <a:lstStyle/>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i="1" dirty="0" smtClean="0"/>
          </a:p>
          <a:p>
            <a:endParaRPr lang="ru-RU" sz="6400" dirty="0" smtClean="0"/>
          </a:p>
          <a:p>
            <a:r>
              <a:rPr lang="ru-RU" sz="6400" dirty="0" smtClean="0"/>
              <a:t>3 этап. Прописываем акварелью ромашки и фон</a:t>
            </a:r>
          </a:p>
          <a:p>
            <a:endParaRPr lang="ru-RU" dirty="0"/>
          </a:p>
        </p:txBody>
      </p:sp>
      <p:pic>
        <p:nvPicPr>
          <p:cNvPr id="5" name="Содержимое 4" descr="C:\Users\пк\Documents\20200602_075844.jpg"/>
          <p:cNvPicPr>
            <a:picLocks noGrp="1"/>
          </p:cNvPicPr>
          <p:nvPr>
            <p:ph sz="half" idx="1"/>
          </p:nvPr>
        </p:nvPicPr>
        <p:blipFill>
          <a:blip r:embed="rId2" cstate="print"/>
          <a:srcRect/>
          <a:stretch>
            <a:fillRect/>
          </a:stretch>
        </p:blipFill>
        <p:spPr bwMode="auto">
          <a:xfrm>
            <a:off x="539552" y="1484784"/>
            <a:ext cx="4896544" cy="3960440"/>
          </a:xfrm>
          <a:prstGeom prst="rect">
            <a:avLst/>
          </a:prstGeom>
          <a:noFill/>
          <a:ln w="9525">
            <a:noFill/>
            <a:miter lim="800000"/>
            <a:headEnd/>
            <a:tailEnd/>
          </a:ln>
          <a:effectLst>
            <a:glow rad="101600">
              <a:schemeClr val="bg2">
                <a:lumMod val="50000"/>
                <a:alpha val="60000"/>
              </a:schemeClr>
            </a:glow>
          </a:effectLst>
        </p:spPr>
      </p:pic>
      <p:sp>
        <p:nvSpPr>
          <p:cNvPr id="6" name="Прямоугольник 5"/>
          <p:cNvSpPr/>
          <p:nvPr/>
        </p:nvSpPr>
        <p:spPr>
          <a:xfrm>
            <a:off x="5508104" y="1052736"/>
            <a:ext cx="2520280" cy="2031325"/>
          </a:xfrm>
          <a:prstGeom prst="rect">
            <a:avLst/>
          </a:prstGeom>
        </p:spPr>
        <p:txBody>
          <a:bodyPr wrap="square">
            <a:spAutoFit/>
          </a:bodyPr>
          <a:lstStyle/>
          <a:p>
            <a:pPr algn="ctr"/>
            <a:r>
              <a:rPr lang="ru-RU" b="1" dirty="0" smtClean="0">
                <a:solidFill>
                  <a:srgbClr val="C00000"/>
                </a:solidFill>
              </a:rPr>
              <a:t>Дидактический материал для поэтапного рисования этюда «Ромашки» </a:t>
            </a:r>
            <a:br>
              <a:rPr lang="ru-RU" b="1" dirty="0" smtClean="0">
                <a:solidFill>
                  <a:srgbClr val="C00000"/>
                </a:solidFill>
              </a:rPr>
            </a:br>
            <a:r>
              <a:rPr lang="ru-RU" b="1" dirty="0" smtClean="0">
                <a:solidFill>
                  <a:srgbClr val="C00000"/>
                </a:solidFill>
              </a:rPr>
              <a:t>к теме «Рисование в технике «акварель и контуры»</a:t>
            </a:r>
            <a:endParaRPr lang="ru-RU" b="1" dirty="0"/>
          </a:p>
        </p:txBody>
      </p:sp>
      <p:pic>
        <p:nvPicPr>
          <p:cNvPr id="7"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3356992"/>
            <a:ext cx="1944216" cy="165618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908720"/>
            <a:ext cx="2971800" cy="1872208"/>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этюда «Ромашки» </a:t>
            </a:r>
            <a:br>
              <a:rPr lang="ru-RU" sz="1800" dirty="0" smtClean="0">
                <a:solidFill>
                  <a:srgbClr val="C00000"/>
                </a:solidFill>
                <a:effectLst/>
                <a:latin typeface="+mn-lt"/>
              </a:rPr>
            </a:br>
            <a:r>
              <a:rPr lang="ru-RU" sz="1800" dirty="0" smtClean="0">
                <a:solidFill>
                  <a:srgbClr val="C00000"/>
                </a:solidFill>
                <a:effectLst/>
                <a:latin typeface="+mn-lt"/>
              </a:rPr>
              <a:t>к теме «Рисование в технике «акварель и контуры»</a:t>
            </a:r>
            <a:r>
              <a:rPr lang="ru-RU" sz="1800" dirty="0" smtClean="0"/>
              <a:t/>
            </a:r>
            <a:br>
              <a:rPr lang="ru-RU" sz="1800" dirty="0" smtClean="0"/>
            </a:br>
            <a:endParaRPr lang="ru-RU" sz="1800" dirty="0"/>
          </a:p>
        </p:txBody>
      </p:sp>
      <p:sp>
        <p:nvSpPr>
          <p:cNvPr id="3" name="Текст 2"/>
          <p:cNvSpPr>
            <a:spLocks noGrp="1"/>
          </p:cNvSpPr>
          <p:nvPr>
            <p:ph type="body" idx="2"/>
          </p:nvPr>
        </p:nvSpPr>
        <p:spPr>
          <a:xfrm>
            <a:off x="5436096" y="2708920"/>
            <a:ext cx="2971800" cy="2088232"/>
          </a:xfrm>
        </p:spPr>
        <p:txBody>
          <a:bodyPr>
            <a:normAutofit fontScale="77500" lnSpcReduction="20000"/>
          </a:bodyPr>
          <a:lstStyle/>
          <a:p>
            <a:pPr lvl="0"/>
            <a:endParaRPr lang="ru-RU" i="1" dirty="0" smtClean="0"/>
          </a:p>
          <a:p>
            <a:pPr lvl="0"/>
            <a:endParaRPr lang="ru-RU" i="1" dirty="0" smtClean="0"/>
          </a:p>
          <a:p>
            <a:pPr lvl="0"/>
            <a:endParaRPr lang="ru-RU" i="1" dirty="0" smtClean="0"/>
          </a:p>
          <a:p>
            <a:pPr lvl="0"/>
            <a:endParaRPr lang="ru-RU" i="1" dirty="0" smtClean="0"/>
          </a:p>
          <a:p>
            <a:pPr lvl="0"/>
            <a:endParaRPr lang="ru-RU" i="1" dirty="0" smtClean="0"/>
          </a:p>
          <a:p>
            <a:pPr lvl="0"/>
            <a:endParaRPr lang="ru-RU" i="1" dirty="0" smtClean="0"/>
          </a:p>
          <a:p>
            <a:pPr lvl="0"/>
            <a:endParaRPr lang="ru-RU" i="1" dirty="0" smtClean="0"/>
          </a:p>
          <a:p>
            <a:pPr lvl="0"/>
            <a:endParaRPr lang="ru-RU" i="1" dirty="0" smtClean="0"/>
          </a:p>
          <a:p>
            <a:pPr lvl="0" algn="just"/>
            <a:r>
              <a:rPr lang="ru-RU" sz="2100" dirty="0" smtClean="0"/>
              <a:t>4 этап. Подводим  контур цветов черной гелиевой ручкой, в серединках рисуем точки</a:t>
            </a:r>
          </a:p>
          <a:p>
            <a:endParaRPr lang="ru-RU" dirty="0"/>
          </a:p>
        </p:txBody>
      </p:sp>
      <p:pic>
        <p:nvPicPr>
          <p:cNvPr id="5" name="Содержимое 4" descr="C:\Users\пк\Documents\20220419_170818.jpg"/>
          <p:cNvPicPr>
            <a:picLocks noGrp="1"/>
          </p:cNvPicPr>
          <p:nvPr>
            <p:ph sz="half" idx="1"/>
          </p:nvPr>
        </p:nvPicPr>
        <p:blipFill>
          <a:blip r:embed="rId2" cstate="print"/>
          <a:srcRect/>
          <a:stretch>
            <a:fillRect/>
          </a:stretch>
        </p:blipFill>
        <p:spPr bwMode="auto">
          <a:xfrm>
            <a:off x="539552" y="1340768"/>
            <a:ext cx="4752528" cy="3888432"/>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2708920"/>
            <a:ext cx="1944216" cy="165618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538784" y="980728"/>
            <a:ext cx="2971800" cy="2520280"/>
          </a:xfrm>
        </p:spPr>
        <p:txBody>
          <a:bodyPr>
            <a:normAutofit fontScale="90000"/>
          </a:bodyPr>
          <a:lstStyle/>
          <a:p>
            <a:pPr algn="ctr"/>
            <a:r>
              <a:rPr lang="ru-RU" sz="2000" b="0" i="1" dirty="0" smtClean="0">
                <a:solidFill>
                  <a:schemeClr val="tx1"/>
                </a:solidFill>
                <a:effectLst/>
                <a:latin typeface="+mn-lt"/>
                <a:ea typeface="Times New Roman" pitchFamily="18" charset="0"/>
                <a:cs typeface="Times New Roman" pitchFamily="18" charset="0"/>
              </a:rPr>
              <a:t>Приложение №5</a:t>
            </a:r>
            <a:r>
              <a:rPr lang="ru-RU" sz="2000" b="0" i="1" dirty="0" smtClean="0">
                <a:solidFill>
                  <a:schemeClr val="tx1"/>
                </a:solidFill>
                <a:effectLst/>
                <a:ea typeface="Times New Roman" pitchFamily="18" charset="0"/>
                <a:cs typeface="Times New Roman" pitchFamily="18" charset="0"/>
              </a:rPr>
              <a:t/>
            </a:r>
            <a:br>
              <a:rPr lang="ru-RU" sz="2000" b="0" i="1" dirty="0" smtClean="0">
                <a:solidFill>
                  <a:schemeClr val="tx1"/>
                </a:solidFill>
                <a:effectLst/>
                <a:ea typeface="Times New Roman" pitchFamily="18" charset="0"/>
                <a:cs typeface="Times New Roman" pitchFamily="18" charset="0"/>
              </a:rPr>
            </a:br>
            <a:r>
              <a:rPr lang="ru-RU" sz="2000" dirty="0" smtClean="0">
                <a:solidFill>
                  <a:srgbClr val="C00000"/>
                </a:solidFill>
                <a:effectLst/>
                <a:latin typeface="+mn-lt"/>
              </a:rPr>
              <a:t>Дидактический материал для поэтапного рисования этюда «Хурма» </a:t>
            </a:r>
            <a:br>
              <a:rPr lang="ru-RU" sz="2000" dirty="0" smtClean="0">
                <a:solidFill>
                  <a:srgbClr val="C00000"/>
                </a:solidFill>
                <a:effectLst/>
                <a:latin typeface="+mn-lt"/>
              </a:rPr>
            </a:br>
            <a:r>
              <a:rPr lang="ru-RU" sz="2000" dirty="0" smtClean="0">
                <a:solidFill>
                  <a:srgbClr val="C00000"/>
                </a:solidFill>
                <a:effectLst/>
                <a:latin typeface="+mn-lt"/>
              </a:rPr>
              <a:t>к теме «Пишем «по сухому» или многослойная живопись»</a:t>
            </a:r>
            <a:r>
              <a:rPr lang="ru-RU" dirty="0" smtClean="0"/>
              <a:t/>
            </a:r>
            <a:br>
              <a:rPr lang="ru-RU" dirty="0" smtClean="0"/>
            </a:br>
            <a:endParaRPr lang="ru-RU" dirty="0"/>
          </a:p>
        </p:txBody>
      </p:sp>
      <p:sp>
        <p:nvSpPr>
          <p:cNvPr id="7" name="Текст 6"/>
          <p:cNvSpPr>
            <a:spLocks noGrp="1"/>
          </p:cNvSpPr>
          <p:nvPr>
            <p:ph type="body" idx="2"/>
          </p:nvPr>
        </p:nvSpPr>
        <p:spPr>
          <a:xfrm>
            <a:off x="5538847" y="4437112"/>
            <a:ext cx="2971800" cy="1216802"/>
          </a:xfrm>
        </p:spPr>
        <p:txBody>
          <a:bodyPr/>
          <a:lstStyle/>
          <a:p>
            <a:pPr lvl="0"/>
            <a:r>
              <a:rPr lang="ru-RU" sz="1600" dirty="0" smtClean="0"/>
              <a:t>1этап.  Рисунок карандашом</a:t>
            </a:r>
          </a:p>
          <a:p>
            <a:endParaRPr lang="ru-RU" dirty="0"/>
          </a:p>
        </p:txBody>
      </p:sp>
      <p:pic>
        <p:nvPicPr>
          <p:cNvPr id="8" name="Содержимое 7" descr="C:\Users\пк\Documents\20201108_103428.jpg"/>
          <p:cNvPicPr>
            <a:picLocks noGrp="1"/>
          </p:cNvPicPr>
          <p:nvPr>
            <p:ph sz="half" idx="1"/>
          </p:nvPr>
        </p:nvPicPr>
        <p:blipFill>
          <a:blip r:embed="rId2" cstate="print"/>
          <a:stretch>
            <a:fillRect/>
          </a:stretch>
        </p:blipFill>
        <p:spPr bwMode="auto">
          <a:xfrm>
            <a:off x="539552" y="1702666"/>
            <a:ext cx="4968552" cy="3886574"/>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660232" y="3429000"/>
            <a:ext cx="1944216" cy="16561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467544" y="620688"/>
            <a:ext cx="8280920" cy="3970318"/>
          </a:xfrm>
          <a:prstGeom prst="rect">
            <a:avLst/>
          </a:prstGeom>
        </p:spPr>
        <p:txBody>
          <a:bodyPr wrap="square">
            <a:spAutoFit/>
          </a:bodyPr>
          <a:lstStyle/>
          <a:p>
            <a:r>
              <a:rPr lang="ru-RU" b="1" dirty="0" smtClean="0"/>
              <a:t>Цель </a:t>
            </a:r>
            <a:r>
              <a:rPr lang="ru-RU" dirty="0" smtClean="0"/>
              <a:t>применения данной методики:</a:t>
            </a:r>
            <a:r>
              <a:rPr lang="ru-RU" b="1" dirty="0" smtClean="0"/>
              <a:t> </a:t>
            </a:r>
            <a:r>
              <a:rPr lang="ru-RU" dirty="0" smtClean="0"/>
              <a:t>обучение основам техники акварельной живописи посредством нестандартных технических приемов.</a:t>
            </a:r>
          </a:p>
          <a:p>
            <a:r>
              <a:rPr lang="ru-RU" b="1" dirty="0" smtClean="0"/>
              <a:t>     Задачи: </a:t>
            </a:r>
            <a:endParaRPr lang="ru-RU" dirty="0" smtClean="0"/>
          </a:p>
          <a:p>
            <a:r>
              <a:rPr lang="ru-RU" dirty="0" smtClean="0"/>
              <a:t>- знакомство с основными техническими приемами акварельной живописи: </a:t>
            </a:r>
          </a:p>
          <a:p>
            <a:r>
              <a:rPr lang="en-US" dirty="0" smtClean="0"/>
              <a:t>a </a:t>
            </a:r>
            <a:r>
              <a:rPr lang="en-US" dirty="0" err="1" smtClean="0"/>
              <a:t>laprima</a:t>
            </a:r>
            <a:r>
              <a:rPr lang="ru-RU" dirty="0" smtClean="0"/>
              <a:t>, многослойная живопись и смешанная техника;</a:t>
            </a:r>
          </a:p>
          <a:p>
            <a:r>
              <a:rPr lang="ru-RU" b="1" dirty="0" smtClean="0"/>
              <a:t>- </a:t>
            </a:r>
            <a:r>
              <a:rPr lang="ru-RU" dirty="0" smtClean="0"/>
              <a:t>формирование умений и навыков в работе акварельными красками в сочетании с материалами: пищевая соль, воск, гелиевая ручка, акварельные карандаши;</a:t>
            </a:r>
          </a:p>
          <a:p>
            <a:r>
              <a:rPr lang="ru-RU" dirty="0" smtClean="0"/>
              <a:t>- формирование умений и навыков в техниках акварельной живописи «по мокрому», «по сухому»;</a:t>
            </a:r>
          </a:p>
          <a:p>
            <a:r>
              <a:rPr lang="ru-RU" dirty="0" smtClean="0"/>
              <a:t>- развитие чувства цвета и гармонии в рисовании акварелью;</a:t>
            </a:r>
          </a:p>
          <a:p>
            <a:r>
              <a:rPr lang="ru-RU" dirty="0" smtClean="0"/>
              <a:t>- развитие фантазии и воображения, творческого подхода в рисовании акварелью;</a:t>
            </a:r>
          </a:p>
          <a:p>
            <a:r>
              <a:rPr lang="ru-RU" dirty="0" smtClean="0"/>
              <a:t> - развитие устойчивого интереса к технике акварельной живописи.</a:t>
            </a:r>
          </a:p>
          <a:p>
            <a:r>
              <a:rPr lang="ru-RU" dirty="0" smtClean="0"/>
              <a:t>	Данная методическая разработка рекомендуется для работы с детьми младшего школьного возраста.</a:t>
            </a:r>
            <a:endParaRPr lang="ru-RU" dirty="0" smtClean="0"/>
          </a:p>
        </p:txBody>
      </p:sp>
      <p:pic>
        <p:nvPicPr>
          <p:cNvPr id="4" name="Picture 2" descr="E:\SERVER\Даниленко\2022-23\Конкурсы\Методические кейсы\Степаненко\brush-5.png"/>
          <p:cNvPicPr>
            <a:picLocks noChangeAspect="1" noChangeArrowheads="1"/>
          </p:cNvPicPr>
          <p:nvPr/>
        </p:nvPicPr>
        <p:blipFill>
          <a:blip r:embed="rId2" cstate="print"/>
          <a:srcRect/>
          <a:stretch>
            <a:fillRect/>
          </a:stretch>
        </p:blipFill>
        <p:spPr bwMode="auto">
          <a:xfrm flipH="1">
            <a:off x="5796136" y="4509120"/>
            <a:ext cx="1944216" cy="165618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836712"/>
            <a:ext cx="2971800" cy="1800200"/>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этюда «Хурма» </a:t>
            </a:r>
            <a:br>
              <a:rPr lang="ru-RU" sz="1800" dirty="0" smtClean="0">
                <a:solidFill>
                  <a:srgbClr val="C00000"/>
                </a:solidFill>
                <a:effectLst/>
                <a:latin typeface="+mn-lt"/>
              </a:rPr>
            </a:br>
            <a:r>
              <a:rPr lang="ru-RU" sz="1800" dirty="0" smtClean="0">
                <a:solidFill>
                  <a:srgbClr val="C00000"/>
                </a:solidFill>
                <a:effectLst/>
                <a:latin typeface="+mn-lt"/>
              </a:rPr>
              <a:t>к теме «Пишем «по сухому» или многослойная живопись»</a:t>
            </a:r>
            <a:endParaRPr lang="ru-RU" sz="1800" dirty="0">
              <a:latin typeface="+mn-lt"/>
            </a:endParaRPr>
          </a:p>
        </p:txBody>
      </p:sp>
      <p:sp>
        <p:nvSpPr>
          <p:cNvPr id="3" name="Текст 2"/>
          <p:cNvSpPr>
            <a:spLocks noGrp="1"/>
          </p:cNvSpPr>
          <p:nvPr>
            <p:ph type="body" idx="2"/>
          </p:nvPr>
        </p:nvSpPr>
        <p:spPr>
          <a:xfrm>
            <a:off x="5538847" y="3573016"/>
            <a:ext cx="2971800" cy="936104"/>
          </a:xfrm>
        </p:spPr>
        <p:txBody>
          <a:bodyPr/>
          <a:lstStyle/>
          <a:p>
            <a:pPr lvl="0"/>
            <a:endParaRPr lang="ru-RU" sz="1600" dirty="0" smtClean="0"/>
          </a:p>
          <a:p>
            <a:pPr lvl="0"/>
            <a:r>
              <a:rPr lang="ru-RU" sz="1600" dirty="0" smtClean="0"/>
              <a:t>2 этап. Пишем хурму (сначала светлые места, затем темные)</a:t>
            </a:r>
          </a:p>
          <a:p>
            <a:endParaRPr lang="ru-RU" dirty="0"/>
          </a:p>
        </p:txBody>
      </p:sp>
      <p:pic>
        <p:nvPicPr>
          <p:cNvPr id="5" name="Содержимое 4" descr="C:\Users\пк\Documents\20201108_090713.jpg"/>
          <p:cNvPicPr>
            <a:picLocks noGrp="1"/>
          </p:cNvPicPr>
          <p:nvPr>
            <p:ph sz="half" idx="1"/>
          </p:nvPr>
        </p:nvPicPr>
        <p:blipFill>
          <a:blip r:embed="rId2" cstate="print"/>
          <a:srcRect/>
          <a:stretch>
            <a:fillRect/>
          </a:stretch>
        </p:blipFill>
        <p:spPr bwMode="auto">
          <a:xfrm>
            <a:off x="611560" y="1484784"/>
            <a:ext cx="4824536" cy="3960439"/>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2852936"/>
            <a:ext cx="1944216" cy="165618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1052736"/>
            <a:ext cx="2971800" cy="1656184"/>
          </a:xfrm>
        </p:spPr>
        <p:txBody>
          <a:bodyPr>
            <a:normAutofit fontScale="90000"/>
          </a:bodyPr>
          <a:lstStyle/>
          <a:p>
            <a:pPr algn="ctr"/>
            <a:r>
              <a:rPr lang="ru-RU" sz="2000" dirty="0" smtClean="0">
                <a:solidFill>
                  <a:srgbClr val="C00000"/>
                </a:solidFill>
                <a:effectLst/>
                <a:latin typeface="+mn-lt"/>
              </a:rPr>
              <a:t>Дидактический материал для поэтапного рисования этюда «Хурма» </a:t>
            </a:r>
            <a:br>
              <a:rPr lang="ru-RU" sz="2000" dirty="0" smtClean="0">
                <a:solidFill>
                  <a:srgbClr val="C00000"/>
                </a:solidFill>
                <a:effectLst/>
                <a:latin typeface="+mn-lt"/>
              </a:rPr>
            </a:br>
            <a:r>
              <a:rPr lang="ru-RU" sz="2000" dirty="0" smtClean="0">
                <a:solidFill>
                  <a:srgbClr val="C00000"/>
                </a:solidFill>
                <a:effectLst/>
                <a:latin typeface="+mn-lt"/>
              </a:rPr>
              <a:t>к теме «Пишем «по сухому» или многослойная живопись»</a:t>
            </a:r>
            <a:endParaRPr lang="ru-RU" sz="2000" dirty="0">
              <a:latin typeface="+mn-lt"/>
            </a:endParaRPr>
          </a:p>
        </p:txBody>
      </p:sp>
      <p:sp>
        <p:nvSpPr>
          <p:cNvPr id="3" name="Текст 2"/>
          <p:cNvSpPr>
            <a:spLocks noGrp="1"/>
          </p:cNvSpPr>
          <p:nvPr>
            <p:ph type="body" idx="2"/>
          </p:nvPr>
        </p:nvSpPr>
        <p:spPr>
          <a:xfrm>
            <a:off x="5538847" y="3284984"/>
            <a:ext cx="2971800" cy="1512168"/>
          </a:xfrm>
        </p:spPr>
        <p:txBody>
          <a:bodyPr/>
          <a:lstStyle/>
          <a:p>
            <a:pPr lvl="0"/>
            <a:endParaRPr lang="ru-RU" sz="1600" dirty="0" smtClean="0"/>
          </a:p>
          <a:p>
            <a:pPr lvl="0"/>
            <a:r>
              <a:rPr lang="ru-RU" sz="1600" dirty="0" smtClean="0"/>
              <a:t>3 этап.  Пишем драпировки  и фон  (сначала светлые места, затем темные)</a:t>
            </a:r>
          </a:p>
          <a:p>
            <a:endParaRPr lang="ru-RU" dirty="0"/>
          </a:p>
        </p:txBody>
      </p:sp>
      <p:pic>
        <p:nvPicPr>
          <p:cNvPr id="5" name="Содержимое 4" descr="C:\Users\пк\Documents\20201108_094235.jpg"/>
          <p:cNvPicPr>
            <a:picLocks noGrp="1"/>
          </p:cNvPicPr>
          <p:nvPr>
            <p:ph sz="half" idx="1"/>
          </p:nvPr>
        </p:nvPicPr>
        <p:blipFill>
          <a:blip r:embed="rId2" cstate="print"/>
          <a:srcRect/>
          <a:stretch>
            <a:fillRect/>
          </a:stretch>
        </p:blipFill>
        <p:spPr bwMode="auto">
          <a:xfrm>
            <a:off x="683568" y="1700808"/>
            <a:ext cx="4680520" cy="3744416"/>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876256" y="2780928"/>
            <a:ext cx="1944216" cy="165618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764704"/>
            <a:ext cx="2971800" cy="1728192"/>
          </a:xfrm>
        </p:spPr>
        <p:txBody>
          <a:bodyPr>
            <a:noAutofit/>
          </a:bodyPr>
          <a:lstStyle/>
          <a:p>
            <a:pPr algn="ctr"/>
            <a:r>
              <a:rPr lang="ru-RU" sz="1800" dirty="0" smtClean="0">
                <a:solidFill>
                  <a:srgbClr val="C00000"/>
                </a:solidFill>
                <a:effectLst/>
                <a:latin typeface="+mn-lt"/>
              </a:rPr>
              <a:t>Дидактический материал для поэтапного рисования этюда «Хурма» </a:t>
            </a:r>
            <a:br>
              <a:rPr lang="ru-RU" sz="1800" dirty="0" smtClean="0">
                <a:solidFill>
                  <a:srgbClr val="C00000"/>
                </a:solidFill>
                <a:effectLst/>
                <a:latin typeface="+mn-lt"/>
              </a:rPr>
            </a:br>
            <a:r>
              <a:rPr lang="ru-RU" sz="1800" dirty="0" smtClean="0">
                <a:solidFill>
                  <a:srgbClr val="C00000"/>
                </a:solidFill>
                <a:effectLst/>
                <a:latin typeface="+mn-lt"/>
              </a:rPr>
              <a:t>к теме «Пишем «по сухому» или многослойная живопись»</a:t>
            </a:r>
            <a:endParaRPr lang="ru-RU" sz="1800" dirty="0">
              <a:latin typeface="+mn-lt"/>
            </a:endParaRPr>
          </a:p>
        </p:txBody>
      </p:sp>
      <p:sp>
        <p:nvSpPr>
          <p:cNvPr id="3" name="Текст 2"/>
          <p:cNvSpPr>
            <a:spLocks noGrp="1"/>
          </p:cNvSpPr>
          <p:nvPr>
            <p:ph type="body" idx="2"/>
          </p:nvPr>
        </p:nvSpPr>
        <p:spPr>
          <a:xfrm>
            <a:off x="5538847" y="3573016"/>
            <a:ext cx="2971800" cy="1224136"/>
          </a:xfrm>
        </p:spPr>
        <p:txBody>
          <a:bodyPr>
            <a:normAutofit fontScale="92500" lnSpcReduction="10000"/>
          </a:bodyPr>
          <a:lstStyle/>
          <a:p>
            <a:pPr lvl="0"/>
            <a:endParaRPr lang="ru-RU" sz="1600" dirty="0" smtClean="0"/>
          </a:p>
          <a:p>
            <a:pPr lvl="0"/>
            <a:r>
              <a:rPr lang="ru-RU" sz="1600" dirty="0" smtClean="0"/>
              <a:t>4 этап. Прописываем хурму, драпировки «по сухому» в 2-3 слоя. Рисуем падающие тени от хурмы</a:t>
            </a:r>
          </a:p>
          <a:p>
            <a:endParaRPr lang="ru-RU" dirty="0"/>
          </a:p>
        </p:txBody>
      </p:sp>
      <p:pic>
        <p:nvPicPr>
          <p:cNvPr id="5" name="Содержимое 4" descr="C:\Users\пк\Documents\20201108_124633.jpg"/>
          <p:cNvPicPr>
            <a:picLocks noGrp="1"/>
          </p:cNvPicPr>
          <p:nvPr>
            <p:ph sz="half" idx="1"/>
          </p:nvPr>
        </p:nvPicPr>
        <p:blipFill>
          <a:blip r:embed="rId2" cstate="print"/>
          <a:srcRect/>
          <a:stretch>
            <a:fillRect/>
          </a:stretch>
        </p:blipFill>
        <p:spPr bwMode="auto">
          <a:xfrm>
            <a:off x="611560" y="1772816"/>
            <a:ext cx="4824536" cy="3600400"/>
          </a:xfrm>
          <a:prstGeom prst="rect">
            <a:avLst/>
          </a:prstGeom>
          <a:noFill/>
          <a:ln w="9525">
            <a:noFill/>
            <a:miter lim="800000"/>
            <a:headEnd/>
            <a:tailEnd/>
          </a:ln>
          <a:effectLst>
            <a:glow rad="101600">
              <a:schemeClr val="bg2">
                <a:lumMod val="50000"/>
                <a:alpha val="60000"/>
              </a:schemeClr>
            </a:glow>
          </a:effectLst>
        </p:spPr>
      </p:pic>
      <p:pic>
        <p:nvPicPr>
          <p:cNvPr id="6" name="Picture 2" descr="E:\SERVER\Даниленко\2022-23\Конкурсы\Методические кейсы\Степаненко\brush-5.png"/>
          <p:cNvPicPr>
            <a:picLocks noChangeAspect="1" noChangeArrowheads="1"/>
          </p:cNvPicPr>
          <p:nvPr/>
        </p:nvPicPr>
        <p:blipFill>
          <a:blip r:embed="rId3" cstate="print"/>
          <a:srcRect/>
          <a:stretch>
            <a:fillRect/>
          </a:stretch>
        </p:blipFill>
        <p:spPr bwMode="auto">
          <a:xfrm flipH="1">
            <a:off x="6732240" y="2996952"/>
            <a:ext cx="1944216" cy="16561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539552" y="612845"/>
            <a:ext cx="7992888" cy="3416320"/>
          </a:xfrm>
          <a:prstGeom prst="rect">
            <a:avLst/>
          </a:prstGeom>
        </p:spPr>
        <p:txBody>
          <a:bodyPr wrap="square">
            <a:spAutoFit/>
          </a:bodyPr>
          <a:lstStyle/>
          <a:p>
            <a:pPr algn="just"/>
            <a:r>
              <a:rPr lang="ru-RU" dirty="0" smtClean="0"/>
              <a:t>Акварельная живопись является одной из самых трудоемких в исполнении техник, но в то же время, и самых увлекательных.</a:t>
            </a:r>
          </a:p>
          <a:p>
            <a:pPr algn="just"/>
            <a:r>
              <a:rPr lang="ru-RU" dirty="0" smtClean="0"/>
              <a:t>Традиционно работа акварелью делится на три основных технических приема: </a:t>
            </a:r>
            <a:r>
              <a:rPr lang="en-US" dirty="0" smtClean="0"/>
              <a:t>a </a:t>
            </a:r>
            <a:r>
              <a:rPr lang="en-US" dirty="0" err="1" smtClean="0"/>
              <a:t>laprima</a:t>
            </a:r>
            <a:r>
              <a:rPr lang="ru-RU" dirty="0" smtClean="0"/>
              <a:t>, многослойная живопись и смешанная техника.</a:t>
            </a:r>
          </a:p>
          <a:p>
            <a:pPr algn="just"/>
            <a:r>
              <a:rPr lang="ru-RU" dirty="0" smtClean="0"/>
              <a:t>      А </a:t>
            </a:r>
            <a:r>
              <a:rPr lang="en-US" dirty="0" err="1" smtClean="0"/>
              <a:t>laprima</a:t>
            </a:r>
            <a:r>
              <a:rPr lang="ru-RU" dirty="0" smtClean="0"/>
              <a:t> – прием, в котором цвет необходимой интенсивности наносится сразу на бумагу. Бумага может быть мокрой или сухой. Главный принцип – работа в один прием. </a:t>
            </a:r>
          </a:p>
          <a:p>
            <a:pPr algn="just"/>
            <a:r>
              <a:rPr lang="ru-RU" dirty="0" smtClean="0"/>
              <a:t>      Многослойная живопись – прием, делающий акварель живописной и насыщенной. Чтобы создать более насыщенный цвет, его необходимо положить в несколько слоев.</a:t>
            </a:r>
          </a:p>
          <a:p>
            <a:pPr algn="just"/>
            <a:r>
              <a:rPr lang="ru-RU" dirty="0" smtClean="0"/>
              <a:t>       Смешанная техника – сочетание многослойной живописи и техники</a:t>
            </a:r>
          </a:p>
          <a:p>
            <a:pPr algn="just"/>
            <a:r>
              <a:rPr lang="ru-RU" dirty="0" smtClean="0"/>
              <a:t> </a:t>
            </a:r>
            <a:r>
              <a:rPr lang="en-US" dirty="0" smtClean="0"/>
              <a:t>a </a:t>
            </a:r>
            <a:r>
              <a:rPr lang="en-US" dirty="0" err="1" smtClean="0"/>
              <a:t>laprima</a:t>
            </a:r>
            <a:r>
              <a:rPr lang="ru-RU" dirty="0" smtClean="0"/>
              <a:t>.    </a:t>
            </a:r>
            <a:endParaRPr lang="ru-RU" dirty="0"/>
          </a:p>
        </p:txBody>
      </p:sp>
      <p:pic>
        <p:nvPicPr>
          <p:cNvPr id="4" name="Picture 2" descr="E:\SERVER\Даниленко\2022-23\Конкурсы\Методические кейсы\Степаненко\brush-5.png"/>
          <p:cNvPicPr>
            <a:picLocks noChangeAspect="1" noChangeArrowheads="1"/>
          </p:cNvPicPr>
          <p:nvPr/>
        </p:nvPicPr>
        <p:blipFill>
          <a:blip r:embed="rId2" cstate="print"/>
          <a:srcRect/>
          <a:stretch>
            <a:fillRect/>
          </a:stretch>
        </p:blipFill>
        <p:spPr bwMode="auto">
          <a:xfrm flipH="1">
            <a:off x="5796136" y="3861048"/>
            <a:ext cx="1944216" cy="19442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467544" y="476672"/>
            <a:ext cx="8208912" cy="5632311"/>
          </a:xfrm>
          <a:prstGeom prst="rect">
            <a:avLst/>
          </a:prstGeom>
        </p:spPr>
        <p:txBody>
          <a:bodyPr wrap="square">
            <a:spAutoFit/>
          </a:bodyPr>
          <a:lstStyle/>
          <a:p>
            <a:pPr lvl="0" indent="449263" algn="just" fontAlgn="base">
              <a:spcBef>
                <a:spcPct val="0"/>
              </a:spcBef>
              <a:spcAft>
                <a:spcPct val="0"/>
              </a:spcAft>
            </a:pPr>
            <a:r>
              <a:rPr lang="ru-RU" dirty="0" smtClean="0">
                <a:solidFill>
                  <a:srgbClr val="000000"/>
                </a:solidFill>
                <a:ea typeface="Times New Roman" pitchFamily="18" charset="0"/>
                <a:cs typeface="Times New Roman" pitchFamily="18" charset="0"/>
              </a:rPr>
              <a:t>Обучение основам акварельной живописи </a:t>
            </a:r>
            <a:r>
              <a:rPr lang="ru-RU" dirty="0" smtClean="0">
                <a:ea typeface="Times New Roman" pitchFamily="18" charset="0"/>
                <a:cs typeface="Times New Roman" pitchFamily="18" charset="0"/>
              </a:rPr>
              <a:t>младших школьников</a:t>
            </a:r>
            <a:r>
              <a:rPr lang="ru-RU" dirty="0" smtClean="0">
                <a:solidFill>
                  <a:srgbClr val="000000"/>
                </a:solidFill>
                <a:ea typeface="Times New Roman" pitchFamily="18" charset="0"/>
                <a:cs typeface="Times New Roman" pitchFamily="18" charset="0"/>
              </a:rPr>
              <a:t> будет наиболее эффективна при соблюдении ряда педагогических условий:</a:t>
            </a:r>
            <a:endParaRPr lang="ru-RU" dirty="0" smtClean="0">
              <a:cs typeface="Arial" pitchFamily="34" charset="0"/>
            </a:endParaRPr>
          </a:p>
          <a:p>
            <a:pPr lvl="0" indent="449263" algn="just" eaLnBrk="0" fontAlgn="base" hangingPunct="0">
              <a:spcBef>
                <a:spcPct val="0"/>
              </a:spcBef>
              <a:spcAft>
                <a:spcPct val="0"/>
              </a:spcAft>
            </a:pPr>
            <a:r>
              <a:rPr lang="ru-RU" dirty="0" smtClean="0">
                <a:solidFill>
                  <a:srgbClr val="000000"/>
                </a:solidFill>
                <a:ea typeface="Times New Roman" pitchFamily="18" charset="0"/>
                <a:cs typeface="Times New Roman" pitchFamily="18" charset="0"/>
              </a:rPr>
              <a:t>- обучение основам акварельной живописи после того, как освоены более простые техники рисования (карандаш, гуашь);</a:t>
            </a:r>
            <a:endParaRPr lang="ru-RU" dirty="0" smtClean="0">
              <a:cs typeface="Arial" pitchFamily="34" charset="0"/>
            </a:endParaRPr>
          </a:p>
          <a:p>
            <a:pPr lvl="0" indent="449263" algn="just" eaLnBrk="0" fontAlgn="base" hangingPunct="0">
              <a:spcBef>
                <a:spcPct val="0"/>
              </a:spcBef>
              <a:spcAft>
                <a:spcPct val="0"/>
              </a:spcAft>
            </a:pPr>
            <a:r>
              <a:rPr lang="ru-RU" dirty="0" smtClean="0">
                <a:solidFill>
                  <a:srgbClr val="000000"/>
                </a:solidFill>
                <a:ea typeface="Times New Roman" pitchFamily="18" charset="0"/>
                <a:cs typeface="Times New Roman" pitchFamily="18" charset="0"/>
              </a:rPr>
              <a:t>- использование акварели в синтезе с другими художественными материалами: </a:t>
            </a:r>
            <a:r>
              <a:rPr lang="ru-RU" dirty="0" smtClean="0">
                <a:ea typeface="Times New Roman" pitchFamily="18" charset="0"/>
                <a:cs typeface="Times New Roman" pitchFamily="18" charset="0"/>
              </a:rPr>
              <a:t>акварельные карандаши</a:t>
            </a:r>
            <a:r>
              <a:rPr lang="ru-RU" dirty="0" smtClean="0">
                <a:solidFill>
                  <a:srgbClr val="000000"/>
                </a:solidFill>
                <a:ea typeface="Times New Roman" pitchFamily="18" charset="0"/>
                <a:cs typeface="Times New Roman" pitchFamily="18" charset="0"/>
              </a:rPr>
              <a:t>, воск, соль, </a:t>
            </a:r>
            <a:r>
              <a:rPr lang="ru-RU" dirty="0" smtClean="0">
                <a:ea typeface="Times New Roman" pitchFamily="18" charset="0"/>
                <a:cs typeface="Times New Roman" pitchFamily="18" charset="0"/>
              </a:rPr>
              <a:t>черная гелиевая ручка</a:t>
            </a:r>
            <a:r>
              <a:rPr lang="ru-RU" dirty="0" smtClean="0">
                <a:solidFill>
                  <a:srgbClr val="000000"/>
                </a:solidFill>
                <a:ea typeface="Times New Roman" pitchFamily="18" charset="0"/>
                <a:cs typeface="Times New Roman" pitchFamily="18" charset="0"/>
              </a:rPr>
              <a:t>; </a:t>
            </a:r>
            <a:endParaRPr lang="ru-RU" dirty="0" smtClean="0">
              <a:cs typeface="Arial" pitchFamily="34" charset="0"/>
            </a:endParaRPr>
          </a:p>
          <a:p>
            <a:pPr lvl="0" indent="449263" algn="just" eaLnBrk="0" fontAlgn="base" hangingPunct="0">
              <a:spcBef>
                <a:spcPct val="0"/>
              </a:spcBef>
              <a:spcAft>
                <a:spcPct val="0"/>
              </a:spcAft>
            </a:pPr>
            <a:r>
              <a:rPr lang="ru-RU" dirty="0" smtClean="0">
                <a:solidFill>
                  <a:srgbClr val="000000"/>
                </a:solidFill>
                <a:ea typeface="Times New Roman" pitchFamily="18" charset="0"/>
                <a:cs typeface="Times New Roman" pitchFamily="18" charset="0"/>
              </a:rPr>
              <a:t>- создание атмосферы доброжелательности: диалогичность обучения, личный пример педагога в показе технических и эстетических приемов, </a:t>
            </a:r>
            <a:r>
              <a:rPr lang="ru-RU" dirty="0" smtClean="0">
                <a:solidFill>
                  <a:srgbClr val="000000"/>
                </a:solidFill>
                <a:ea typeface="Times New Roman" pitchFamily="18" charset="0"/>
                <a:cs typeface="Calibri" pitchFamily="34" charset="0"/>
              </a:rPr>
              <a:t>акцентирование внимания обучающихся на удачных местах выполненных работ</a:t>
            </a:r>
            <a:r>
              <a:rPr lang="ru-RU" dirty="0" smtClean="0">
                <a:solidFill>
                  <a:srgbClr val="000000"/>
                </a:solidFill>
                <a:ea typeface="Times New Roman" pitchFamily="18" charset="0"/>
                <a:cs typeface="Times New Roman" pitchFamily="18" charset="0"/>
              </a:rPr>
              <a:t>;</a:t>
            </a:r>
            <a:endParaRPr lang="ru-RU" dirty="0" smtClean="0">
              <a:cs typeface="Arial" pitchFamily="34" charset="0"/>
            </a:endParaRPr>
          </a:p>
          <a:p>
            <a:pPr lvl="0" indent="449263" algn="just" eaLnBrk="0" fontAlgn="base" hangingPunct="0">
              <a:spcBef>
                <a:spcPct val="0"/>
              </a:spcBef>
              <a:spcAft>
                <a:spcPct val="0"/>
              </a:spcAft>
            </a:pPr>
            <a:r>
              <a:rPr lang="ru-RU" dirty="0" smtClean="0">
                <a:solidFill>
                  <a:srgbClr val="000000"/>
                </a:solidFill>
                <a:ea typeface="Times New Roman" pitchFamily="18" charset="0"/>
                <a:cs typeface="Times New Roman" pitchFamily="18" charset="0"/>
              </a:rPr>
              <a:t>- </a:t>
            </a:r>
            <a:r>
              <a:rPr lang="ru-RU" dirty="0" smtClean="0">
                <a:ea typeface="Times New Roman" pitchFamily="18" charset="0"/>
                <a:cs typeface="Times New Roman" pitchFamily="18" charset="0"/>
              </a:rPr>
              <a:t>использование репродуктивного метода обучения, применяя следующие формы работы: объяснение, упражнения, повторение наглядного изображения объекта, неоднократное повторение последовательности выполнения того или другого практического задания; </a:t>
            </a:r>
            <a:endParaRPr lang="ru-RU" dirty="0" smtClean="0">
              <a:cs typeface="Arial" pitchFamily="34" charset="0"/>
            </a:endParaRPr>
          </a:p>
          <a:p>
            <a:pPr lvl="0" indent="449263" algn="just" eaLnBrk="0" fontAlgn="base" hangingPunct="0">
              <a:spcBef>
                <a:spcPct val="0"/>
              </a:spcBef>
              <a:spcAft>
                <a:spcPct val="0"/>
              </a:spcAft>
            </a:pPr>
            <a:r>
              <a:rPr lang="ru-RU" dirty="0" smtClean="0">
                <a:ea typeface="Times New Roman" pitchFamily="18" charset="0"/>
                <a:cs typeface="Times New Roman" pitchFamily="18" charset="0"/>
              </a:rPr>
              <a:t>- проведение занятий в форме </a:t>
            </a:r>
            <a:r>
              <a:rPr lang="ru-RU" dirty="0" smtClean="0">
                <a:solidFill>
                  <a:srgbClr val="000000"/>
                </a:solidFill>
                <a:ea typeface="Times New Roman" pitchFamily="18" charset="0"/>
                <a:cs typeface="Times New Roman" pitchFamily="18" charset="0"/>
              </a:rPr>
              <a:t>мастер-класса, творческой мастерской, экспериментальной мастерской; </a:t>
            </a:r>
            <a:endParaRPr lang="ru-RU" dirty="0" smtClean="0">
              <a:cs typeface="Arial" pitchFamily="34" charset="0"/>
            </a:endParaRPr>
          </a:p>
          <a:p>
            <a:pPr lvl="0" indent="449263" algn="just" eaLnBrk="0" fontAlgn="base" hangingPunct="0">
              <a:spcBef>
                <a:spcPct val="0"/>
              </a:spcBef>
              <a:spcAft>
                <a:spcPct val="0"/>
              </a:spcAft>
            </a:pPr>
            <a:r>
              <a:rPr lang="ru-RU" dirty="0" smtClean="0">
                <a:solidFill>
                  <a:srgbClr val="000000"/>
                </a:solidFill>
                <a:ea typeface="Times New Roman" pitchFamily="18" charset="0"/>
                <a:cs typeface="Times New Roman" pitchFamily="18" charset="0"/>
              </a:rPr>
              <a:t>- создание единого творческого настроя педагога и обучающихся: обсуждение работ, создание выставок.</a:t>
            </a:r>
            <a:endParaRPr lang="ru-RU" dirty="0" smtClean="0">
              <a:cs typeface="Arial" pitchFamily="34" charset="0"/>
            </a:endParaRPr>
          </a:p>
          <a:p>
            <a:pPr lvl="0" indent="449263" algn="just" eaLnBrk="0" fontAlgn="base" hangingPunct="0">
              <a:spcBef>
                <a:spcPct val="0"/>
              </a:spcBef>
              <a:spcAft>
                <a:spcPct val="0"/>
              </a:spcAft>
            </a:pPr>
            <a:r>
              <a:rPr lang="ru-RU" dirty="0" smtClean="0">
                <a:solidFill>
                  <a:srgbClr val="000000"/>
                </a:solidFill>
                <a:ea typeface="Times New Roman" pitchFamily="18" charset="0"/>
                <a:cs typeface="Calibri" pitchFamily="34" charset="0"/>
              </a:rPr>
              <a:t>Для того, чтобы у обучающегося появилось базовое представление о способах работы акварелью и основные навыки работы с ней, рекомендуется посвящать данной технике несколько занятий подряд.</a:t>
            </a:r>
            <a:endParaRPr lang="ru-RU" dirty="0" smtClean="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323528" y="548680"/>
            <a:ext cx="8352928" cy="5062924"/>
          </a:xfrm>
          <a:prstGeom prst="rect">
            <a:avLst/>
          </a:prstGeom>
        </p:spPr>
        <p:txBody>
          <a:bodyPr wrap="square">
            <a:spAutoFit/>
          </a:bodyPr>
          <a:lstStyle/>
          <a:p>
            <a:pPr lvl="0" indent="449263" algn="just" fontAlgn="base">
              <a:spcBef>
                <a:spcPct val="0"/>
              </a:spcBef>
              <a:spcAft>
                <a:spcPct val="0"/>
              </a:spcAft>
            </a:pPr>
            <a:r>
              <a:rPr lang="ru-RU" sz="1700" dirty="0" smtClean="0">
                <a:latin typeface="Times New Roman" pitchFamily="18" charset="0"/>
                <a:ea typeface="Times New Roman" pitchFamily="18" charset="0"/>
                <a:cs typeface="Times New Roman" pitchFamily="18" charset="0"/>
              </a:rPr>
              <a:t>Занятия по обучению основам акварельной живописи целесообразно организовать по принципу от простого к сложному. Задания по работе акварелью нужно подбирать с учетом постепенного возрастания трудности их выполнения, чтобы у детей не возникло отторжения. Во время занятий необходимо создать атмосферу творческого вдохновения, чтобы дети прониклись красотой акварельной живописи. В изостудии «Юный художник» используется следующая последовательность тем по изучению основ акварельной живописи: </a:t>
            </a:r>
            <a:endParaRPr lang="ru-RU" sz="1700" dirty="0" smtClean="0">
              <a:latin typeface="Arial" pitchFamily="34" charset="0"/>
              <a:cs typeface="Arial" pitchFamily="34" charset="0"/>
            </a:endParaRPr>
          </a:p>
          <a:p>
            <a:pPr lvl="0" indent="449263" algn="just" eaLnBrk="0" fontAlgn="base" hangingPunct="0">
              <a:spcBef>
                <a:spcPct val="0"/>
              </a:spcBef>
              <a:spcAft>
                <a:spcPct val="0"/>
              </a:spcAft>
            </a:pPr>
            <a:r>
              <a:rPr lang="ru-RU" sz="1700" dirty="0" smtClean="0">
                <a:latin typeface="Times New Roman" pitchFamily="18" charset="0"/>
                <a:ea typeface="Times New Roman" pitchFamily="18" charset="0"/>
                <a:cs typeface="Times New Roman" pitchFamily="18" charset="0"/>
              </a:rPr>
              <a:t>- «Рисование акварельными карандашами»;</a:t>
            </a:r>
            <a:endParaRPr lang="ru-RU" sz="1700" dirty="0" smtClean="0">
              <a:latin typeface="Arial" pitchFamily="34" charset="0"/>
              <a:cs typeface="Arial" pitchFamily="34" charset="0"/>
            </a:endParaRPr>
          </a:p>
          <a:p>
            <a:pPr lvl="0" indent="449263" algn="just" eaLnBrk="0" fontAlgn="base" hangingPunct="0">
              <a:spcBef>
                <a:spcPct val="0"/>
              </a:spcBef>
              <a:spcAft>
                <a:spcPct val="0"/>
              </a:spcAft>
            </a:pPr>
            <a:r>
              <a:rPr lang="ru-RU" sz="1700" dirty="0" smtClean="0">
                <a:latin typeface="Times New Roman" pitchFamily="18" charset="0"/>
                <a:ea typeface="Times New Roman" pitchFamily="18" charset="0"/>
                <a:cs typeface="Times New Roman" pitchFamily="18" charset="0"/>
              </a:rPr>
              <a:t>- «Пишем «по мокрому»;</a:t>
            </a:r>
            <a:endParaRPr lang="ru-RU" sz="1700" dirty="0" smtClean="0">
              <a:latin typeface="Arial" pitchFamily="34" charset="0"/>
              <a:cs typeface="Arial" pitchFamily="34" charset="0"/>
            </a:endParaRPr>
          </a:p>
          <a:p>
            <a:pPr lvl="0" indent="449263" algn="just" eaLnBrk="0" fontAlgn="base" hangingPunct="0">
              <a:spcBef>
                <a:spcPct val="0"/>
              </a:spcBef>
              <a:spcAft>
                <a:spcPct val="0"/>
              </a:spcAft>
            </a:pPr>
            <a:r>
              <a:rPr lang="ru-RU" sz="1700" dirty="0" smtClean="0">
                <a:latin typeface="Times New Roman" pitchFamily="18" charset="0"/>
                <a:ea typeface="Times New Roman" pitchFamily="18" charset="0"/>
                <a:cs typeface="Times New Roman" pitchFamily="18" charset="0"/>
              </a:rPr>
              <a:t>- «Рисование в технике «акварель и соль»;</a:t>
            </a:r>
            <a:endParaRPr lang="ru-RU" sz="1700" dirty="0" smtClean="0">
              <a:latin typeface="Arial" pitchFamily="34" charset="0"/>
              <a:cs typeface="Arial" pitchFamily="34" charset="0"/>
            </a:endParaRPr>
          </a:p>
          <a:p>
            <a:pPr lvl="0" indent="449263" algn="just" eaLnBrk="0" fontAlgn="base" hangingPunct="0">
              <a:spcBef>
                <a:spcPct val="0"/>
              </a:spcBef>
              <a:spcAft>
                <a:spcPct val="0"/>
              </a:spcAft>
            </a:pPr>
            <a:r>
              <a:rPr lang="ru-RU" sz="1700" dirty="0" smtClean="0">
                <a:latin typeface="Times New Roman" pitchFamily="18" charset="0"/>
                <a:ea typeface="Times New Roman" pitchFamily="18" charset="0"/>
                <a:cs typeface="Times New Roman" pitchFamily="18" charset="0"/>
              </a:rPr>
              <a:t>- «Рисование в технике «акварель и воск»;</a:t>
            </a:r>
            <a:endParaRPr lang="ru-RU" sz="1700" dirty="0" smtClean="0">
              <a:latin typeface="Arial" pitchFamily="34" charset="0"/>
              <a:cs typeface="Arial" pitchFamily="34" charset="0"/>
            </a:endParaRPr>
          </a:p>
          <a:p>
            <a:pPr lvl="0" indent="449263" algn="just" eaLnBrk="0" fontAlgn="base" hangingPunct="0">
              <a:spcBef>
                <a:spcPct val="0"/>
              </a:spcBef>
              <a:spcAft>
                <a:spcPct val="0"/>
              </a:spcAft>
            </a:pPr>
            <a:r>
              <a:rPr lang="ru-RU" sz="1700" dirty="0" smtClean="0">
                <a:latin typeface="Times New Roman" pitchFamily="18" charset="0"/>
                <a:ea typeface="Times New Roman" pitchFamily="18" charset="0"/>
                <a:cs typeface="Times New Roman" pitchFamily="18" charset="0"/>
              </a:rPr>
              <a:t>- «Рисование в технике «акварель и контуры»;</a:t>
            </a:r>
            <a:endParaRPr lang="ru-RU" sz="1700" dirty="0" smtClean="0">
              <a:latin typeface="Arial" pitchFamily="34" charset="0"/>
              <a:cs typeface="Arial" pitchFamily="34" charset="0"/>
            </a:endParaRPr>
          </a:p>
          <a:p>
            <a:pPr indent="449263" algn="just" eaLnBrk="0" fontAlgn="base" hangingPunct="0">
              <a:spcBef>
                <a:spcPct val="0"/>
              </a:spcBef>
              <a:spcAft>
                <a:spcPct val="0"/>
              </a:spcAft>
              <a:buFontTx/>
              <a:buChar char="-"/>
            </a:pPr>
            <a:r>
              <a:rPr lang="ru-RU" sz="1700" dirty="0" smtClean="0">
                <a:latin typeface="Times New Roman" pitchFamily="18" charset="0"/>
                <a:ea typeface="Times New Roman" pitchFamily="18" charset="0"/>
                <a:cs typeface="Times New Roman" pitchFamily="18" charset="0"/>
              </a:rPr>
              <a:t>«Пишем «по сухому» или многослойная живопись.</a:t>
            </a:r>
          </a:p>
          <a:p>
            <a:pPr indent="449263" algn="just" eaLnBrk="0" fontAlgn="base" hangingPunct="0">
              <a:spcBef>
                <a:spcPct val="0"/>
              </a:spcBef>
              <a:spcAft>
                <a:spcPct val="0"/>
              </a:spcAft>
              <a:buFontTx/>
              <a:buChar char="-"/>
            </a:pPr>
            <a:endParaRPr lang="ru-RU" sz="1700" dirty="0" smtClean="0">
              <a:latin typeface="Times New Roman" pitchFamily="18" charset="0"/>
              <a:ea typeface="Times New Roman" pitchFamily="18" charset="0"/>
              <a:cs typeface="Times New Roman" pitchFamily="18" charset="0"/>
            </a:endParaRPr>
          </a:p>
          <a:p>
            <a:pPr indent="449263" algn="just" eaLnBrk="0" fontAlgn="base" hangingPunct="0">
              <a:spcBef>
                <a:spcPct val="0"/>
              </a:spcBef>
              <a:spcAft>
                <a:spcPct val="0"/>
              </a:spcAft>
            </a:pPr>
            <a:r>
              <a:rPr lang="ru-RU" sz="1700" dirty="0" smtClean="0">
                <a:latin typeface="Times New Roman" pitchFamily="18" charset="0"/>
                <a:ea typeface="Times New Roman" pitchFamily="18" charset="0"/>
                <a:cs typeface="Times New Roman" pitchFamily="18" charset="0"/>
              </a:rPr>
              <a:t> </a:t>
            </a:r>
            <a:r>
              <a:rPr lang="ru-RU" sz="1700" dirty="0" smtClean="0">
                <a:latin typeface="Times New Roman" pitchFamily="18" charset="0"/>
                <a:ea typeface="Times New Roman" pitchFamily="18" charset="0"/>
                <a:cs typeface="Times New Roman" pitchFamily="18" charset="0"/>
              </a:rPr>
              <a:t>Эксперименты с необычными материалами вносят разнообразие в процесс освоения приемов работы с акварелью, дети увлекаются, создают первые шедевры, у них рождаются новые идеи, формируются умения и навыки работы с акварельными красками.</a:t>
            </a:r>
            <a:r>
              <a:rPr lang="ru-RU" sz="1700" b="1" dirty="0" smtClean="0">
                <a:latin typeface="Times New Roman" pitchFamily="18" charset="0"/>
                <a:ea typeface="Times New Roman" pitchFamily="18" charset="0"/>
                <a:cs typeface="Times New Roman" pitchFamily="18" charset="0"/>
              </a:rPr>
              <a:t> </a:t>
            </a:r>
            <a:r>
              <a:rPr lang="ru-RU" sz="1700" dirty="0" smtClean="0">
                <a:latin typeface="Times New Roman" pitchFamily="18" charset="0"/>
                <a:ea typeface="Times New Roman" pitchFamily="18" charset="0"/>
                <a:cs typeface="Times New Roman" pitchFamily="18" charset="0"/>
              </a:rPr>
              <a:t>Занятия становятся более привлекательными для детей, вызывают чувство удовлетворенности от работы и служат стимулом к дальнейшему обучению.</a:t>
            </a:r>
            <a:endParaRPr lang="ru-RU" sz="1700" dirty="0" smtClean="0">
              <a:latin typeface="Arial" pitchFamily="34" charset="0"/>
              <a:cs typeface="Arial" pitchFamily="34" charset="0"/>
            </a:endParaRPr>
          </a:p>
        </p:txBody>
      </p:sp>
      <p:pic>
        <p:nvPicPr>
          <p:cNvPr id="4" name="Picture 2" descr="E:\SERVER\Даниленко\2022-23\Конкурсы\Методические кейсы\Степаненко\brush-5.png"/>
          <p:cNvPicPr>
            <a:picLocks noChangeAspect="1" noChangeArrowheads="1"/>
          </p:cNvPicPr>
          <p:nvPr/>
        </p:nvPicPr>
        <p:blipFill>
          <a:blip r:embed="rId2" cstate="print"/>
          <a:srcRect/>
          <a:stretch>
            <a:fillRect/>
          </a:stretch>
        </p:blipFill>
        <p:spPr bwMode="auto">
          <a:xfrm flipH="1">
            <a:off x="6012160" y="2420888"/>
            <a:ext cx="1800200" cy="16561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395536" y="548679"/>
            <a:ext cx="8352928" cy="5062924"/>
          </a:xfrm>
          <a:prstGeom prst="rect">
            <a:avLst/>
          </a:prstGeom>
        </p:spPr>
        <p:txBody>
          <a:bodyPr wrap="square">
            <a:spAutoFit/>
          </a:bodyPr>
          <a:lstStyle/>
          <a:p>
            <a:pPr lvl="0" indent="449263" algn="just" fontAlgn="base">
              <a:spcBef>
                <a:spcPct val="0"/>
              </a:spcBef>
              <a:spcAft>
                <a:spcPct val="0"/>
              </a:spcAft>
            </a:pPr>
            <a:r>
              <a:rPr lang="ru-RU" sz="1700" dirty="0" smtClean="0">
                <a:ea typeface="Times New Roman" pitchFamily="18" charset="0"/>
                <a:cs typeface="Times New Roman" pitchFamily="18" charset="0"/>
              </a:rPr>
              <a:t>В ходе занятий с целью недопущения и предупреждения типичных ошибок педагогу следует обратить внимание на следующие важные моменты в работе с акварельными красками</a:t>
            </a:r>
            <a:r>
              <a:rPr lang="ru-RU" sz="1700" b="1" dirty="0" smtClean="0">
                <a:ea typeface="Times New Roman" pitchFamily="18" charset="0"/>
                <a:cs typeface="Times New Roman" pitchFamily="18" charset="0"/>
              </a:rPr>
              <a:t>:</a:t>
            </a:r>
            <a:endParaRPr lang="ru-RU" sz="1700" dirty="0" smtClean="0">
              <a:cs typeface="Arial" pitchFamily="34" charset="0"/>
            </a:endParaRPr>
          </a:p>
          <a:p>
            <a:pPr lvl="0" indent="449263" algn="just" eaLnBrk="0" fontAlgn="base" hangingPunct="0">
              <a:spcBef>
                <a:spcPct val="0"/>
              </a:spcBef>
              <a:spcAft>
                <a:spcPct val="0"/>
              </a:spcAft>
            </a:pPr>
            <a:r>
              <a:rPr lang="ru-RU" sz="1700" b="1" dirty="0" smtClean="0">
                <a:ea typeface="Times New Roman" pitchFamily="18" charset="0"/>
                <a:cs typeface="Times New Roman" pitchFamily="18" charset="0"/>
              </a:rPr>
              <a:t>- </a:t>
            </a:r>
            <a:r>
              <a:rPr lang="ru-RU" sz="1700" dirty="0" smtClean="0">
                <a:ea typeface="Times New Roman" pitchFamily="18" charset="0"/>
                <a:cs typeface="Times New Roman" pitchFamily="18" charset="0"/>
              </a:rPr>
              <a:t>недостаточное добавление воды в краску. Вода, смешанная с пигментом оставляет на бумаге красивый цвет. Если краска недостаточно разбавлена водой, и она не растекается, то мазок на бумаге получается сухой, грубый.  Необходимо детей приучать добавлять больше воды в краску. Чтобы дети понимали, что рисовать нужно цветной водой, размешивая краску на палитре;</a:t>
            </a:r>
            <a:endParaRPr lang="ru-RU" sz="1700" dirty="0" smtClean="0">
              <a:cs typeface="Arial" pitchFamily="34" charset="0"/>
            </a:endParaRPr>
          </a:p>
          <a:p>
            <a:pPr lvl="0" indent="449263" algn="just" eaLnBrk="0" fontAlgn="base" hangingPunct="0">
              <a:spcBef>
                <a:spcPct val="0"/>
              </a:spcBef>
              <a:spcAft>
                <a:spcPct val="0"/>
              </a:spcAft>
            </a:pPr>
            <a:r>
              <a:rPr lang="ru-RU" sz="1700" dirty="0" smtClean="0">
                <a:ea typeface="Times New Roman" pitchFamily="18" charset="0"/>
                <a:cs typeface="Times New Roman" pitchFamily="18" charset="0"/>
              </a:rPr>
              <a:t>- рисование грязной водой.</a:t>
            </a:r>
            <a:r>
              <a:rPr lang="ru-RU" sz="1700" b="1" i="1" dirty="0" smtClean="0">
                <a:ea typeface="Times New Roman" pitchFamily="18" charset="0"/>
                <a:cs typeface="Times New Roman" pitchFamily="18" charset="0"/>
              </a:rPr>
              <a:t> </a:t>
            </a:r>
            <a:r>
              <a:rPr lang="ru-RU" sz="1700" dirty="0" smtClean="0">
                <a:ea typeface="Times New Roman" pitchFamily="18" charset="0"/>
                <a:cs typeface="Times New Roman" pitchFamily="18" charset="0"/>
              </a:rPr>
              <a:t>Дети пренебрегают менять воду при переходе от одного цвета к другому. А также недостаточно хорошо промывают кисти. Чтобы этого избежать, необходимо иметь две емкости: одна для промывания кисти, другая для набора воды в раствор с краской. Или чаще менять воду;</a:t>
            </a:r>
            <a:endParaRPr lang="ru-RU" sz="1700" dirty="0" smtClean="0">
              <a:cs typeface="Arial" pitchFamily="34" charset="0"/>
            </a:endParaRPr>
          </a:p>
          <a:p>
            <a:pPr indent="449263" algn="just" eaLnBrk="0" fontAlgn="base" hangingPunct="0">
              <a:spcBef>
                <a:spcPct val="0"/>
              </a:spcBef>
              <a:spcAft>
                <a:spcPct val="0"/>
              </a:spcAft>
              <a:buFontTx/>
              <a:buChar char="-"/>
            </a:pPr>
            <a:r>
              <a:rPr lang="ru-RU" sz="1700" dirty="0" smtClean="0">
                <a:ea typeface="Times New Roman" pitchFamily="18" charset="0"/>
                <a:cs typeface="Times New Roman" pitchFamily="18" charset="0"/>
              </a:rPr>
              <a:t>неаккуратность в рисунке акварелью. Часто при работе акварелью дети пренебрегают или забывают использовать салфетку. Чтобы избежать неаккуратности в рисунке, необходимо использовать салфетку или тряпочку в процессе работы. </a:t>
            </a:r>
          </a:p>
          <a:p>
            <a:pPr indent="449263" algn="just" eaLnBrk="0" fontAlgn="base" hangingPunct="0">
              <a:spcBef>
                <a:spcPct val="0"/>
              </a:spcBef>
              <a:spcAft>
                <a:spcPct val="0"/>
              </a:spcAft>
            </a:pPr>
            <a:r>
              <a:rPr lang="ru-RU" sz="1700" dirty="0" smtClean="0"/>
              <a:t>На первых этапах обучения необходимо акцентировать внимание детей на вышеперечисленных технических приемах работы с акварельными красками, чтобы обучающиеся выработали правильный навык, умели осуществлять критический анализ своих действий, осознавали явные и незначительные ошибки и корректировали их. </a:t>
            </a:r>
            <a:endParaRPr lang="ru-RU"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395536" y="476672"/>
            <a:ext cx="8352928" cy="6109365"/>
          </a:xfrm>
          <a:prstGeom prst="rect">
            <a:avLst/>
          </a:prstGeom>
        </p:spPr>
        <p:txBody>
          <a:bodyPr wrap="square">
            <a:spAutoFit/>
          </a:bodyPr>
          <a:lstStyle/>
          <a:p>
            <a:pPr lvl="0" indent="449263" algn="just" fontAlgn="base">
              <a:spcBef>
                <a:spcPct val="0"/>
              </a:spcBef>
              <a:spcAft>
                <a:spcPct val="0"/>
              </a:spcAft>
              <a:tabLst>
                <a:tab pos="269875" algn="l"/>
              </a:tabLst>
            </a:pPr>
            <a:r>
              <a:rPr lang="ru-RU" sz="1700" b="1" dirty="0" smtClean="0">
                <a:ea typeface="Times New Roman" pitchFamily="18" charset="0"/>
                <a:cs typeface="Arial" pitchFamily="34" charset="0"/>
              </a:rPr>
              <a:t>Тема: Рисование акварельными карандашами. «Груша и яблоко»</a:t>
            </a:r>
            <a:endParaRPr lang="ru-RU" sz="1700" dirty="0" smtClean="0">
              <a:cs typeface="Arial" pitchFamily="34" charset="0"/>
            </a:endParaRPr>
          </a:p>
          <a:p>
            <a:pPr lvl="0" indent="449263" algn="just" eaLnBrk="0" fontAlgn="base" hangingPunct="0">
              <a:spcBef>
                <a:spcPct val="0"/>
              </a:spcBef>
              <a:spcAft>
                <a:spcPct val="0"/>
              </a:spcAft>
              <a:tabLst>
                <a:tab pos="269875" algn="l"/>
              </a:tabLst>
            </a:pPr>
            <a:r>
              <a:rPr lang="ru-RU" sz="1700" i="1" dirty="0" smtClean="0">
                <a:ea typeface="Times New Roman" pitchFamily="18" charset="0"/>
                <a:cs typeface="Arial" pitchFamily="34" charset="0"/>
              </a:rPr>
              <a:t>Методические рекомендации:</a:t>
            </a:r>
            <a:r>
              <a:rPr lang="ru-RU" sz="1700" dirty="0" smtClean="0">
                <a:ea typeface="Times New Roman" pitchFamily="18" charset="0"/>
                <a:cs typeface="Arial" pitchFamily="34" charset="0"/>
              </a:rPr>
              <a:t> если дети еще не имеют навыков рисования акварельными красками, то первые занятия рекомендуется проводить  с использованием акварельных карандашей. Цветные карандаши для них знакомый материал и опыта в рисовании у них больше. А рисуя красками, дети не всегда могут выполнить поставленные перед ними задачи, допускают ошибки. Акварельные карандаши – прекрасный материал, который подходит для освоения детьми техники акварельной живописи. Акварельные карандаши выглядят как обычные цветные. В отличие от цветных, в акварельных карандашах пигмент состоит из прессованной акварели. Если их размыть водой, то получится эффект акварельной краски. Они удобны в работе. Акварельные карандаши обладают не только всеми свойствами прозрачной акварели, но и собственными качествами, позволяющими добиваться дополнительных цветовых эффектов. Акварельными карандашами можно рисовать,  используя прием:</a:t>
            </a:r>
            <a:r>
              <a:rPr lang="ru-RU" sz="1700" b="1" dirty="0" smtClean="0">
                <a:ea typeface="Times New Roman" pitchFamily="18" charset="0"/>
                <a:cs typeface="Arial" pitchFamily="34" charset="0"/>
              </a:rPr>
              <a:t> </a:t>
            </a:r>
            <a:r>
              <a:rPr lang="ru-RU" sz="1700" dirty="0" smtClean="0">
                <a:ea typeface="Times New Roman" pitchFamily="18" charset="0"/>
                <a:cs typeface="Arial" pitchFamily="34" charset="0"/>
              </a:rPr>
              <a:t>нарисуй и размой. </a:t>
            </a:r>
            <a:endParaRPr lang="ru-RU" sz="1700" dirty="0" smtClean="0">
              <a:cs typeface="Arial" pitchFamily="34" charset="0"/>
            </a:endParaRPr>
          </a:p>
          <a:p>
            <a:pPr lvl="0" indent="449263" algn="just" eaLnBrk="0" fontAlgn="base" hangingPunct="0">
              <a:spcBef>
                <a:spcPct val="0"/>
              </a:spcBef>
              <a:spcAft>
                <a:spcPct val="0"/>
              </a:spcAft>
              <a:tabLst>
                <a:tab pos="269875" algn="l"/>
              </a:tabLst>
            </a:pPr>
            <a:r>
              <a:rPr lang="ru-RU" sz="1700" i="1" dirty="0" smtClean="0">
                <a:ea typeface="Times New Roman" pitchFamily="18" charset="0"/>
                <a:cs typeface="Arial" pitchFamily="34" charset="0"/>
              </a:rPr>
              <a:t>Задачи:</a:t>
            </a:r>
            <a:r>
              <a:rPr lang="ru-RU" sz="1700" dirty="0" smtClean="0">
                <a:ea typeface="Times New Roman" pitchFamily="18" charset="0"/>
                <a:cs typeface="Arial" pitchFamily="34" charset="0"/>
              </a:rPr>
              <a:t> познакомить обучающихся с техникой рисования акварельными карандашами и приемом «нарисуй и размой». </a:t>
            </a:r>
            <a:endParaRPr lang="ru-RU" sz="1700" dirty="0" smtClean="0">
              <a:cs typeface="Arial" pitchFamily="34" charset="0"/>
            </a:endParaRPr>
          </a:p>
          <a:p>
            <a:pPr lvl="0" indent="449263" algn="just" eaLnBrk="0" fontAlgn="base" hangingPunct="0">
              <a:spcBef>
                <a:spcPct val="0"/>
              </a:spcBef>
              <a:spcAft>
                <a:spcPct val="0"/>
              </a:spcAft>
              <a:tabLst>
                <a:tab pos="269875" algn="l"/>
              </a:tabLst>
            </a:pPr>
            <a:r>
              <a:rPr lang="ru-RU" sz="1700" i="1" dirty="0" smtClean="0">
                <a:ea typeface="Times New Roman" pitchFamily="18" charset="0"/>
                <a:cs typeface="Arial" pitchFamily="34" charset="0"/>
              </a:rPr>
              <a:t>Материалы: </a:t>
            </a:r>
            <a:r>
              <a:rPr lang="ru-RU" sz="1700" dirty="0" smtClean="0">
                <a:ea typeface="Times New Roman" pitchFamily="18" charset="0"/>
                <a:cs typeface="Arial" pitchFamily="34" charset="0"/>
              </a:rPr>
              <a:t>акварельные карандаши, акварельная бумага, карандаш,  кисть № 4, 5, емкость с водой.</a:t>
            </a:r>
            <a:endParaRPr lang="ru-RU" sz="1700" dirty="0" smtClean="0">
              <a:cs typeface="Arial" pitchFamily="34" charset="0"/>
            </a:endParaRPr>
          </a:p>
          <a:p>
            <a:pPr lvl="0" indent="449263" algn="just" eaLnBrk="0" fontAlgn="base" hangingPunct="0">
              <a:spcBef>
                <a:spcPct val="0"/>
              </a:spcBef>
              <a:spcAft>
                <a:spcPct val="0"/>
              </a:spcAft>
              <a:tabLst>
                <a:tab pos="269875" algn="l"/>
              </a:tabLst>
            </a:pPr>
            <a:r>
              <a:rPr lang="ru-RU" sz="1700" i="1" dirty="0" smtClean="0">
                <a:ea typeface="Times New Roman" pitchFamily="18" charset="0"/>
                <a:cs typeface="Arial" pitchFamily="34" charset="0"/>
              </a:rPr>
              <a:t>Техника выполнения:</a:t>
            </a:r>
            <a:r>
              <a:rPr lang="ru-RU" sz="1700" dirty="0" smtClean="0">
                <a:ea typeface="Times New Roman" pitchFamily="18" charset="0"/>
                <a:cs typeface="Arial" pitchFamily="34" charset="0"/>
              </a:rPr>
              <a:t> сначала выполним легкий контур груши и яблока  карандашом.  Затем рисуем акварельными карандашами, накладывая штрихи по форме предметов: груши и яблока.  Далее рисуем карандашами фон. Затем увлажняем кисть и размываем поверхность груши, яблока и фона. При этом  вначале следует размывать светлые места, а затем темные. </a:t>
            </a:r>
            <a:r>
              <a:rPr lang="ru-RU" sz="1700" i="1" dirty="0" smtClean="0">
                <a:ea typeface="Times New Roman" pitchFamily="18" charset="0"/>
                <a:cs typeface="Arial" pitchFamily="34" charset="0"/>
              </a:rPr>
              <a:t>(Приложение №1).</a:t>
            </a:r>
            <a:endParaRPr lang="ru-RU" sz="1700" dirty="0" smtClean="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Содержимое 22"/>
          <p:cNvSpPr>
            <a:spLocks noGrp="1"/>
          </p:cNvSpPr>
          <p:nvPr>
            <p:ph sz="half" idx="1"/>
          </p:nvPr>
        </p:nvSpPr>
        <p:spPr/>
        <p:txBody>
          <a:bodyPr/>
          <a:lstStyle/>
          <a:p>
            <a:pPr algn="ctr">
              <a:buNone/>
            </a:pPr>
            <a:endParaRPr lang="ru-RU" sz="2000" dirty="0" smtClean="0"/>
          </a:p>
          <a:p>
            <a:pPr>
              <a:buNone/>
            </a:pPr>
            <a:endParaRPr lang="ru-RU" dirty="0"/>
          </a:p>
        </p:txBody>
      </p:sp>
      <p:sp>
        <p:nvSpPr>
          <p:cNvPr id="3" name="Прямоугольник 2"/>
          <p:cNvSpPr/>
          <p:nvPr/>
        </p:nvSpPr>
        <p:spPr>
          <a:xfrm>
            <a:off x="395536" y="476672"/>
            <a:ext cx="8280920" cy="6109365"/>
          </a:xfrm>
          <a:prstGeom prst="rect">
            <a:avLst/>
          </a:prstGeom>
        </p:spPr>
        <p:txBody>
          <a:bodyPr wrap="square">
            <a:spAutoFit/>
          </a:bodyPr>
          <a:lstStyle/>
          <a:p>
            <a:pPr lvl="0" indent="449263" algn="just" fontAlgn="base">
              <a:spcBef>
                <a:spcPct val="0"/>
              </a:spcBef>
              <a:spcAft>
                <a:spcPct val="0"/>
              </a:spcAft>
            </a:pPr>
            <a:r>
              <a:rPr lang="ru-RU" sz="1700" b="1" dirty="0" smtClean="0">
                <a:ea typeface="Times New Roman" pitchFamily="18" charset="0"/>
                <a:cs typeface="Times New Roman" pitchFamily="18" charset="0"/>
              </a:rPr>
              <a:t>Тема: Рисование в технике «акварель и соль». «Подводный мир»</a:t>
            </a:r>
            <a:endParaRPr lang="ru-RU" sz="1700" dirty="0" smtClean="0">
              <a:cs typeface="Arial" pitchFamily="34" charset="0"/>
            </a:endParaRPr>
          </a:p>
          <a:p>
            <a:pPr lvl="0" indent="449263" algn="just" eaLnBrk="0" fontAlgn="base" hangingPunct="0">
              <a:spcBef>
                <a:spcPct val="0"/>
              </a:spcBef>
              <a:spcAft>
                <a:spcPct val="0"/>
              </a:spcAft>
            </a:pPr>
            <a:r>
              <a:rPr lang="ru-RU" sz="1700" i="1" dirty="0" smtClean="0">
                <a:ea typeface="Times New Roman" pitchFamily="18" charset="0"/>
                <a:cs typeface="Times New Roman" pitchFamily="18" charset="0"/>
              </a:rPr>
              <a:t>Методические рекомендации:</a:t>
            </a:r>
            <a:r>
              <a:rPr lang="ru-RU" sz="1700" dirty="0" smtClean="0">
                <a:ea typeface="Times New Roman" pitchFamily="18" charset="0"/>
                <a:cs typeface="Calibri" pitchFamily="34" charset="0"/>
              </a:rPr>
              <a:t> </a:t>
            </a:r>
            <a:r>
              <a:rPr lang="ru-RU" sz="1700" dirty="0" smtClean="0">
                <a:ea typeface="Times New Roman" pitchFamily="18" charset="0"/>
                <a:cs typeface="Times New Roman" pitchFamily="18" charset="0"/>
              </a:rPr>
              <a:t>использование соли в акварельной живописи – интересный прием. Для создания интересных эффектов соль посыпается на влажную бумагу. При этом остаются самые разнообразные пятна. Чтобы добиться красивой фактуры, нужно сыпать соль на свежую краску. При этом бумага должна быть достаточно влажной, чтобы краска не впиталась моментально. Чем крупнее соль, тем интереснее образуемые пятна. Если использовать мелкую соль, то при высыхании можно добиться фактуры различных материалов. Необычный прием с применением пищевой соли придают рисункам особое настроение. Детям нравится экспериментировать с солью, они погружаются в игровую волшебную атмосферу подобных занятий. </a:t>
            </a:r>
            <a:endParaRPr lang="ru-RU" sz="1700" dirty="0" smtClean="0">
              <a:cs typeface="Arial" pitchFamily="34" charset="0"/>
            </a:endParaRPr>
          </a:p>
          <a:p>
            <a:pPr lvl="0" indent="449263" algn="just" eaLnBrk="0" fontAlgn="base" hangingPunct="0">
              <a:spcBef>
                <a:spcPct val="0"/>
              </a:spcBef>
              <a:spcAft>
                <a:spcPct val="0"/>
              </a:spcAft>
            </a:pPr>
            <a:r>
              <a:rPr lang="ru-RU" sz="1700" i="1" dirty="0" smtClean="0">
                <a:ea typeface="Times New Roman" pitchFamily="18" charset="0"/>
                <a:cs typeface="Times New Roman" pitchFamily="18" charset="0"/>
              </a:rPr>
              <a:t>Задачи:</a:t>
            </a:r>
            <a:r>
              <a:rPr lang="ru-RU" sz="1700" b="1" dirty="0" smtClean="0">
                <a:ea typeface="Times New Roman" pitchFamily="18" charset="0"/>
                <a:cs typeface="Times New Roman" pitchFamily="18" charset="0"/>
              </a:rPr>
              <a:t> </a:t>
            </a:r>
            <a:r>
              <a:rPr lang="ru-RU" sz="1700" dirty="0" smtClean="0">
                <a:ea typeface="Times New Roman" pitchFamily="18" charset="0"/>
                <a:cs typeface="Times New Roman" pitchFamily="18" charset="0"/>
              </a:rPr>
              <a:t>познакомить обучающихся с нетрадиционной техникой рисования «акварель и соль»,</a:t>
            </a:r>
            <a:r>
              <a:rPr lang="ru-RU" sz="1700" dirty="0" smtClean="0">
                <a:ea typeface="Times New Roman" pitchFamily="18" charset="0"/>
                <a:cs typeface="Calibri" pitchFamily="34" charset="0"/>
              </a:rPr>
              <a:t> </a:t>
            </a:r>
            <a:r>
              <a:rPr lang="ru-RU" sz="1700" dirty="0" smtClean="0">
                <a:ea typeface="Times New Roman" pitchFamily="18" charset="0"/>
                <a:cs typeface="Times New Roman" pitchFamily="18" charset="0"/>
              </a:rPr>
              <a:t>отработать технический прием рисования акварелью «по мокрому», познакомить приемом рисования акварелью «по сухому».</a:t>
            </a:r>
            <a:endParaRPr lang="ru-RU" sz="1700" dirty="0" smtClean="0">
              <a:cs typeface="Arial" pitchFamily="34" charset="0"/>
            </a:endParaRPr>
          </a:p>
          <a:p>
            <a:pPr lvl="0" indent="449263" algn="just" eaLnBrk="0" fontAlgn="base" hangingPunct="0">
              <a:spcBef>
                <a:spcPct val="0"/>
              </a:spcBef>
              <a:spcAft>
                <a:spcPct val="0"/>
              </a:spcAft>
            </a:pPr>
            <a:r>
              <a:rPr lang="ru-RU" sz="1700" i="1" dirty="0" smtClean="0">
                <a:ea typeface="Times New Roman" pitchFamily="18" charset="0"/>
                <a:cs typeface="Times New Roman" pitchFamily="18" charset="0"/>
              </a:rPr>
              <a:t>Материал: </a:t>
            </a:r>
            <a:r>
              <a:rPr lang="ru-RU" sz="1700" dirty="0" smtClean="0">
                <a:ea typeface="Times New Roman" pitchFamily="18" charset="0"/>
                <a:cs typeface="Times New Roman" pitchFamily="18" charset="0"/>
              </a:rPr>
              <a:t>акварельные краски, акварельная бумага, пищевая соль, карандаш, кисть №3, №5,  емкость с водой, палитра.</a:t>
            </a:r>
            <a:endParaRPr lang="ru-RU" sz="1700" dirty="0" smtClean="0">
              <a:cs typeface="Arial" pitchFamily="34" charset="0"/>
            </a:endParaRPr>
          </a:p>
          <a:p>
            <a:pPr lvl="0" indent="449263" algn="just" eaLnBrk="0" fontAlgn="base" hangingPunct="0">
              <a:spcBef>
                <a:spcPct val="0"/>
              </a:spcBef>
              <a:spcAft>
                <a:spcPct val="0"/>
              </a:spcAft>
            </a:pPr>
            <a:r>
              <a:rPr lang="ru-RU" sz="1700" b="1" i="1" dirty="0" smtClean="0">
                <a:ea typeface="Times New Roman" pitchFamily="18" charset="0"/>
                <a:cs typeface="Times New Roman" pitchFamily="18" charset="0"/>
              </a:rPr>
              <a:t>	</a:t>
            </a:r>
            <a:r>
              <a:rPr lang="ru-RU" sz="1700" i="1" dirty="0" smtClean="0">
                <a:ea typeface="Times New Roman" pitchFamily="18" charset="0"/>
                <a:cs typeface="Times New Roman" pitchFamily="18" charset="0"/>
              </a:rPr>
              <a:t>Техника выполнения: </a:t>
            </a:r>
            <a:r>
              <a:rPr lang="ru-RU" sz="1700" dirty="0" smtClean="0">
                <a:ea typeface="Times New Roman" pitchFamily="18" charset="0"/>
                <a:cs typeface="Times New Roman" pitchFamily="18" charset="0"/>
              </a:rPr>
              <a:t>Карандашом нарисуем композицию на тему подводного мира: морскую звезду, водоросли, камни, рыбки. В этой работе морскую звезду, фон морской воды и морского дна выполним с добавлением соли во время заливки цветом. Например, заливаем морскую звезду и по мокрому сразу же посыпаем соль. От соли образуются цветовые расплывчатые пятнышки – интересные эффекты на бумаге и фактура. Таким же образом прописываем синий фон воды и фон морского дна. Остальные детали рисунка выполняем без соли, прописываем традиционно, по сухому. </a:t>
            </a:r>
            <a:endParaRPr lang="ru-RU" sz="1700" dirty="0" smtClean="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1380</TotalTime>
  <Words>2321</Words>
  <Application>Microsoft Office PowerPoint</Application>
  <PresentationFormat>Экран (4:3)</PresentationFormat>
  <Paragraphs>294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Аспект</vt:lpstr>
      <vt:lpstr>Обучение младших школьников основам акварельной живописи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Приложение №1   Дидактический материал для поэтапного рисования  этюда «Груша и яблоко» к теме «Рисование акварельными карандашами»</vt:lpstr>
      <vt:lpstr>Дидактический материал для поэтапного рисования  этюда «Груша и яблоко» к теме «Рисование акварельными карандашами»  </vt:lpstr>
      <vt:lpstr>Дидактический материал для поэтапного рисования  этюда «Груша и яблоко» к теме «Рисование акварельными карандашами»</vt:lpstr>
      <vt:lpstr>  Дидактический материал для поэтапного рисования  этюда «Груша и яблоко» к теме «Рисование акварельными карандашами» </vt:lpstr>
      <vt:lpstr>  Приложение №2 Дидактический материал для поэтапного рисования  этюда «Подводный мир» к теме «Рисование в технике «акварель и соль»</vt:lpstr>
      <vt:lpstr>Дидактический материал для поэтапного рисования  этюда «Подводный мир» к теме «Рисование в технике «акварель и соль» </vt:lpstr>
      <vt:lpstr>Дидактический материал для поэтапного рисования  этюда «Подводный мир» к теме «Рисование в технике «акварель и соль» </vt:lpstr>
      <vt:lpstr>Дидактический материал для поэтапного рисования  этюда «Подводный мир» к теме «Рисование в технике «акварель и соль» </vt:lpstr>
      <vt:lpstr>Приложение №3 Дидактический материал для поэтапного рисования  этюда «Пейзаж с луной» к теме «Рисование в технике «акварель и воск»</vt:lpstr>
      <vt:lpstr>Дидактический материал для поэтапного рисования  этюда «Пейзаж с луной» к теме «Рисование в технике «акварель и воск»</vt:lpstr>
      <vt:lpstr>Дидактический материал для поэтапного рисования  этюда «Пейзаж с луной» к теме «Рисование в технике «акварель и воск»</vt:lpstr>
      <vt:lpstr>   Дидактический материал для поэтапного рисования  этюда «Пейзаж с луной» к теме «Рисование в технике «акварель и воск» </vt:lpstr>
      <vt:lpstr>Приложение №4 Дидактический материал для поэтапного рисования этюда «Ромашки»  к теме «Рисование в технике «акварель и контуры»</vt:lpstr>
      <vt:lpstr>Дидактический материал для поэтапного рисования этюда «Ромашки»  к теме «Рисование в технике «акварель и контуры» </vt:lpstr>
      <vt:lpstr> </vt:lpstr>
      <vt:lpstr>Дидактический материал для поэтапного рисования этюда «Ромашки»  к теме «Рисование в технике «акварель и контуры» </vt:lpstr>
      <vt:lpstr>Приложение №5 Дидактический материал для поэтапного рисования этюда «Хурма»  к теме «Пишем «по сухому» или многослойная живопись» </vt:lpstr>
      <vt:lpstr>Дидактический материал для поэтапного рисования этюда «Хурма»  к теме «Пишем «по сухому» или многослойная живопись»</vt:lpstr>
      <vt:lpstr>Дидактический материал для поэтапного рисования этюда «Хурма»  к теме «Пишем «по сухому» или многослойная живопись»</vt:lpstr>
      <vt:lpstr>Дидактический материал для поэтапного рисования этюда «Хурма»  к теме «Пишем «по сухому» или многослойная живопись»</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народный костюм</dc:title>
  <dc:creator>Alexandr</dc:creator>
  <cp:lastModifiedBy>SVETA</cp:lastModifiedBy>
  <cp:revision>296</cp:revision>
  <dcterms:created xsi:type="dcterms:W3CDTF">2008-01-18T13:08:52Z</dcterms:created>
  <dcterms:modified xsi:type="dcterms:W3CDTF">2022-11-26T18:35:00Z</dcterms:modified>
</cp:coreProperties>
</file>