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9"/>
    <p:penClr>
      <a:srgbClr val="FF0000"/>
    </p:penClr>
  </p:showPr>
  <p:clrMru>
    <a:srgbClr val="000099"/>
    <a:srgbClr val="060984"/>
    <a:srgbClr val="006600"/>
    <a:srgbClr val="FF33CC"/>
    <a:srgbClr val="FFFF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CF48-B874-4BA5-B97F-BC8DE002ECCA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33B49A-C9F6-470C-9A4A-0B2DE8B7B6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CF48-B874-4BA5-B97F-BC8DE002ECCA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B49A-C9F6-470C-9A4A-0B2DE8B7B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A33B49A-C9F6-470C-9A4A-0B2DE8B7B6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CF48-B874-4BA5-B97F-BC8DE002ECCA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CF48-B874-4BA5-B97F-BC8DE002ECCA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A33B49A-C9F6-470C-9A4A-0B2DE8B7B6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CF48-B874-4BA5-B97F-BC8DE002ECCA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33B49A-C9F6-470C-9A4A-0B2DE8B7B6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C00CF48-B874-4BA5-B97F-BC8DE002ECCA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3B49A-C9F6-470C-9A4A-0B2DE8B7B6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CF48-B874-4BA5-B97F-BC8DE002ECCA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A33B49A-C9F6-470C-9A4A-0B2DE8B7B6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CF48-B874-4BA5-B97F-BC8DE002ECCA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A33B49A-C9F6-470C-9A4A-0B2DE8B7B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CF48-B874-4BA5-B97F-BC8DE002ECCA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A33B49A-C9F6-470C-9A4A-0B2DE8B7B6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33B49A-C9F6-470C-9A4A-0B2DE8B7B6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0CF48-B874-4BA5-B97F-BC8DE002ECCA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A33B49A-C9F6-470C-9A4A-0B2DE8B7B6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C00CF48-B874-4BA5-B97F-BC8DE002ECCA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C00CF48-B874-4BA5-B97F-BC8DE002ECCA}" type="datetimeFigureOut">
              <a:rPr lang="ru-RU" smtClean="0"/>
              <a:pPr/>
              <a:t>15.11.2016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A33B49A-C9F6-470C-9A4A-0B2DE8B7B6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143248"/>
            <a:ext cx="6415110" cy="1428752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0070C0"/>
                </a:solidFill>
              </a:rPr>
              <a:t>Экологические проблемы Краснодарского края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002060"/>
                </a:solidFill>
              </a:rPr>
              <a:t>Экология</a:t>
            </a:r>
            <a:endParaRPr lang="ru-RU" sz="6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Загрязнение почвы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Экологические проблемы Краснодарского края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99"/>
                </a:solidFill>
              </a:rPr>
              <a:t>Добыча полезных ископаемых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На территории Краснодарского края </a:t>
            </a:r>
            <a:r>
              <a:rPr lang="ru-RU" b="1" dirty="0" err="1" smtClean="0">
                <a:solidFill>
                  <a:schemeClr val="tx1"/>
                </a:solidFill>
              </a:rPr>
              <a:t>освоенно</a:t>
            </a:r>
            <a:r>
              <a:rPr lang="ru-RU" b="1" dirty="0" smtClean="0">
                <a:solidFill>
                  <a:schemeClr val="tx1"/>
                </a:solidFill>
              </a:rPr>
              <a:t> 320 месторождений полезных ископаемых, из них 300 больших и малых карьеров по добыче минеральных строительных материалов (глина, песок, </a:t>
            </a:r>
            <a:r>
              <a:rPr lang="ru-RU" b="1" dirty="0" err="1" smtClean="0">
                <a:solidFill>
                  <a:schemeClr val="tx1"/>
                </a:solidFill>
              </a:rPr>
              <a:t>гравит</a:t>
            </a:r>
            <a:r>
              <a:rPr lang="ru-RU" b="1" dirty="0" smtClean="0">
                <a:solidFill>
                  <a:schemeClr val="tx1"/>
                </a:solidFill>
              </a:rPr>
              <a:t>), что наносит ущерб природе.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9" name="Содержимое 8" descr="Без названия (2)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lum bright="-10000" contrast="20000"/>
          </a:blip>
          <a:stretch>
            <a:fillRect/>
          </a:stretch>
        </p:blipFill>
        <p:spPr>
          <a:xfrm>
            <a:off x="3031532" y="1207702"/>
            <a:ext cx="5826748" cy="4364437"/>
          </a:xfrm>
          <a:ln>
            <a:solidFill>
              <a:srgbClr val="000099"/>
            </a:solidFill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Деградация почв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6" name="Содержимое 5" descr="Без названия.jpg"/>
          <p:cNvPicPr>
            <a:picLocks noGrp="1" noChangeAspect="1"/>
          </p:cNvPicPr>
          <p:nvPr>
            <p:ph sz="half" idx="2"/>
          </p:nvPr>
        </p:nvPicPr>
        <p:blipFill>
          <a:blip r:embed="rId2">
            <a:lum bright="-10000" contrast="20000"/>
          </a:blip>
          <a:stretch>
            <a:fillRect/>
          </a:stretch>
        </p:blipFill>
        <p:spPr>
          <a:xfrm>
            <a:off x="4071934" y="1571612"/>
            <a:ext cx="4768670" cy="3571900"/>
          </a:xfrm>
          <a:ln>
            <a:solidFill>
              <a:srgbClr val="006600"/>
            </a:solidFill>
          </a:ln>
        </p:spPr>
      </p:pic>
      <p:pic>
        <p:nvPicPr>
          <p:cNvPr id="10" name="Содержимое 9" descr="Без названия (1).jpg"/>
          <p:cNvPicPr>
            <a:picLocks noGrp="1" noChangeAspect="1"/>
          </p:cNvPicPr>
          <p:nvPr>
            <p:ph sz="half" idx="1"/>
          </p:nvPr>
        </p:nvPicPr>
        <p:blipFill>
          <a:blip r:embed="rId3">
            <a:lum bright="-10000" contrast="20000"/>
          </a:blip>
          <a:stretch>
            <a:fillRect/>
          </a:stretch>
        </p:blipFill>
        <p:spPr>
          <a:xfrm>
            <a:off x="214282" y="3071810"/>
            <a:ext cx="4429124" cy="3039915"/>
          </a:xfrm>
          <a:ln>
            <a:solidFill>
              <a:srgbClr val="0066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Браконьерство и вырубка лесов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Браконьерство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Без названия (3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85720" y="2928934"/>
            <a:ext cx="4533835" cy="3017061"/>
          </a:xfrm>
          <a:ln>
            <a:solidFill>
              <a:srgbClr val="000099"/>
            </a:solidFill>
          </a:ln>
        </p:spPr>
      </p:pic>
      <p:pic>
        <p:nvPicPr>
          <p:cNvPr id="6" name="Содержимое 5" descr="Без названия (4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14810" y="1643050"/>
            <a:ext cx="4636773" cy="3459746"/>
          </a:xfrm>
          <a:ln>
            <a:solidFill>
              <a:srgbClr val="000099"/>
            </a:solidFill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Вырубка лесов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Сложная экологическая ситуация связана с вырубкой лесов, кустарников, с уничтожением естественной растительности.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5" name="Содержимое 4" descr="вырубка леса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lum bright="-10000" contrast="20000"/>
          </a:blip>
          <a:stretch>
            <a:fillRect/>
          </a:stretch>
        </p:blipFill>
        <p:spPr>
          <a:xfrm>
            <a:off x="3143240" y="1500174"/>
            <a:ext cx="5710355" cy="3786214"/>
          </a:xfrm>
          <a:ln w="38100">
            <a:solidFill>
              <a:srgbClr val="006600"/>
            </a:solidFill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Свалки твердых бытовых отходов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images (1).jpg"/>
          <p:cNvPicPr>
            <a:picLocks noGrp="1" noChangeAspect="1"/>
          </p:cNvPicPr>
          <p:nvPr>
            <p:ph sz="half" idx="1"/>
          </p:nvPr>
        </p:nvPicPr>
        <p:blipFill>
          <a:blip r:embed="rId2">
            <a:lum bright="-10000" contrast="20000"/>
          </a:blip>
          <a:stretch>
            <a:fillRect/>
          </a:stretch>
        </p:blipFill>
        <p:spPr>
          <a:xfrm>
            <a:off x="428596" y="3143248"/>
            <a:ext cx="4641187" cy="3088499"/>
          </a:xfrm>
          <a:ln>
            <a:solidFill>
              <a:srgbClr val="002060"/>
            </a:solidFill>
          </a:ln>
        </p:spPr>
      </p:pic>
      <p:pic>
        <p:nvPicPr>
          <p:cNvPr id="6" name="Содержимое 5" descr="images (2)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143372" y="1571612"/>
            <a:ext cx="4557719" cy="3032955"/>
          </a:xfrm>
          <a:ln>
            <a:solidFill>
              <a:srgbClr val="000099"/>
            </a:solidFill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060984"/>
                </a:solidFill>
              </a:rPr>
              <a:t>Токсичный мусор</a:t>
            </a:r>
            <a:endParaRPr lang="ru-RU" sz="2000" dirty="0">
              <a:solidFill>
                <a:srgbClr val="060984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Одна батарейка загрязняет 20 куб.м. земли и 400 литров воды.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5" name="Содержимое 4" descr="O2tM5SUGjuI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lum bright="-20000" contrast="30000"/>
          </a:blip>
          <a:stretch>
            <a:fillRect/>
          </a:stretch>
        </p:blipFill>
        <p:spPr>
          <a:xfrm>
            <a:off x="3124200" y="1271682"/>
            <a:ext cx="5638800" cy="4238436"/>
          </a:xfr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Будущее планеты – в наших руках!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mages (8)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lum bright="-10000" contrast="20000"/>
          </a:blip>
          <a:stretch>
            <a:fillRect/>
          </a:stretch>
        </p:blipFill>
        <p:spPr>
          <a:xfrm>
            <a:off x="3201194" y="2970212"/>
            <a:ext cx="2705100" cy="1685925"/>
          </a:xfrm>
          <a:ln w="57150">
            <a:solidFill>
              <a:srgbClr val="00B0F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Что ты думаешь о …?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- Я научился …..</a:t>
            </a:r>
          </a:p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-Я могу научить других ….</a:t>
            </a:r>
          </a:p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- Я не понял ….</a:t>
            </a:r>
          </a:p>
          <a:p>
            <a:pPr algn="ctr"/>
            <a:r>
              <a:rPr lang="ru-RU" sz="3600" b="1" dirty="0" smtClean="0">
                <a:solidFill>
                  <a:srgbClr val="000099"/>
                </a:solidFill>
              </a:rPr>
              <a:t>- В дальнейшем я собираюсь ….</a:t>
            </a:r>
            <a:endParaRPr lang="ru-RU" sz="36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Карта Краснодарского края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Krasnodar _map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lum bright="-20000" contrast="20000"/>
          </a:blip>
          <a:stretch>
            <a:fillRect/>
          </a:stretch>
        </p:blipFill>
        <p:spPr>
          <a:xfrm>
            <a:off x="2143108" y="1571612"/>
            <a:ext cx="4892218" cy="45720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Загрязнение воздуха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>
                <a:solidFill>
                  <a:srgbClr val="006600"/>
                </a:solidFill>
              </a:rPr>
              <a:t>экологические проблемы Краснодарского края</a:t>
            </a:r>
            <a:endParaRPr lang="ru-RU" sz="44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Выбросы загрязняющих веществ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images (5).jpg"/>
          <p:cNvPicPr>
            <a:picLocks noGrp="1" noChangeAspect="1"/>
          </p:cNvPicPr>
          <p:nvPr>
            <p:ph sz="half" idx="1"/>
          </p:nvPr>
        </p:nvPicPr>
        <p:blipFill>
          <a:blip r:embed="rId2">
            <a:lum bright="-10000" contrast="20000"/>
          </a:blip>
          <a:stretch>
            <a:fillRect/>
          </a:stretch>
        </p:blipFill>
        <p:spPr>
          <a:xfrm>
            <a:off x="357157" y="3214686"/>
            <a:ext cx="5251531" cy="2940857"/>
          </a:xfrm>
        </p:spPr>
      </p:pic>
      <p:pic>
        <p:nvPicPr>
          <p:cNvPr id="6" name="Содержимое 5" descr="скачанные файлы.jpg"/>
          <p:cNvPicPr>
            <a:picLocks noGrp="1" noChangeAspect="1"/>
          </p:cNvPicPr>
          <p:nvPr>
            <p:ph sz="half" idx="2"/>
          </p:nvPr>
        </p:nvPicPr>
        <p:blipFill>
          <a:blip r:embed="rId3">
            <a:lum bright="-10000" contrast="10000"/>
          </a:blip>
          <a:stretch>
            <a:fillRect/>
          </a:stretch>
        </p:blipFill>
        <p:spPr>
          <a:xfrm>
            <a:off x="4929190" y="1500174"/>
            <a:ext cx="3824289" cy="2624789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Кислотные дожди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" name="Содержимое 4" descr="images (4)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lum bright="-10000" contrast="20000"/>
          </a:blip>
          <a:stretch>
            <a:fillRect/>
          </a:stretch>
        </p:blipFill>
        <p:spPr>
          <a:xfrm>
            <a:off x="1357290" y="1643050"/>
            <a:ext cx="6357982" cy="4762350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Загрязнение воды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Экологические проблемы Краснодарского края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Причины загрязнения водоемов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006600"/>
                </a:solidFill>
              </a:rPr>
              <a:t>-Авария на нефтепроводе, нефть разлилась в реку;</a:t>
            </a:r>
          </a:p>
          <a:p>
            <a:r>
              <a:rPr lang="ru-RU" b="1" dirty="0" smtClean="0">
                <a:solidFill>
                  <a:srgbClr val="006600"/>
                </a:solidFill>
              </a:rPr>
              <a:t>-Канализация попадает в реки, озера, моря;</a:t>
            </a:r>
          </a:p>
          <a:p>
            <a:r>
              <a:rPr lang="ru-RU" b="1" dirty="0" smtClean="0">
                <a:solidFill>
                  <a:srgbClr val="006600"/>
                </a:solidFill>
              </a:rPr>
              <a:t>-Отходы химических заводов попадают в водоемы;</a:t>
            </a:r>
          </a:p>
          <a:p>
            <a:r>
              <a:rPr lang="ru-RU" b="1" dirty="0" smtClean="0">
                <a:solidFill>
                  <a:srgbClr val="006600"/>
                </a:solidFill>
              </a:rPr>
              <a:t>-Минеральные удобрения, оставленные на полях, попадают в водоемы.</a:t>
            </a:r>
            <a:endParaRPr lang="ru-RU" b="1" dirty="0">
              <a:solidFill>
                <a:srgbClr val="006600"/>
              </a:solidFill>
            </a:endParaRPr>
          </a:p>
        </p:txBody>
      </p:sp>
      <p:pic>
        <p:nvPicPr>
          <p:cNvPr id="7" name="Содержимое 6" descr="водоемы.jpg"/>
          <p:cNvPicPr>
            <a:picLocks noGrp="1" noChangeAspect="1"/>
          </p:cNvPicPr>
          <p:nvPr>
            <p:ph sz="quarter" idx="1"/>
          </p:nvPr>
        </p:nvPicPr>
        <p:blipFill>
          <a:blip r:embed="rId2">
            <a:lum bright="-10000" contrast="20000"/>
          </a:blip>
          <a:stretch>
            <a:fillRect/>
          </a:stretch>
        </p:blipFill>
        <p:spPr>
          <a:xfrm>
            <a:off x="2928926" y="785794"/>
            <a:ext cx="6008526" cy="4500594"/>
          </a:xfr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60984"/>
                </a:solidFill>
              </a:rPr>
              <a:t>Сточные воды и канализационные сливы</a:t>
            </a:r>
            <a:endParaRPr lang="ru-RU" sz="2800" b="1" dirty="0">
              <a:solidFill>
                <a:srgbClr val="060984"/>
              </a:solidFill>
            </a:endParaRPr>
          </a:p>
        </p:txBody>
      </p:sp>
      <p:pic>
        <p:nvPicPr>
          <p:cNvPr id="5" name="Содержимое 4" descr="сточные воды.jpg"/>
          <p:cNvPicPr>
            <a:picLocks noGrp="1" noChangeAspect="1"/>
          </p:cNvPicPr>
          <p:nvPr>
            <p:ph sz="half" idx="1"/>
          </p:nvPr>
        </p:nvPicPr>
        <p:blipFill>
          <a:blip r:embed="rId2">
            <a:lum bright="-10000" contrast="20000"/>
          </a:blip>
          <a:stretch>
            <a:fillRect/>
          </a:stretch>
        </p:blipFill>
        <p:spPr>
          <a:xfrm>
            <a:off x="571472" y="3000372"/>
            <a:ext cx="3178313" cy="3136123"/>
          </a:xfrm>
          <a:ln>
            <a:solidFill>
              <a:srgbClr val="060984"/>
            </a:solidFill>
          </a:ln>
        </p:spPr>
      </p:pic>
      <p:pic>
        <p:nvPicPr>
          <p:cNvPr id="6" name="Содержимое 5" descr="канализация.jpg"/>
          <p:cNvPicPr>
            <a:picLocks noGrp="1" noChangeAspect="1"/>
          </p:cNvPicPr>
          <p:nvPr>
            <p:ph sz="half" idx="2"/>
          </p:nvPr>
        </p:nvPicPr>
        <p:blipFill>
          <a:blip r:embed="rId3">
            <a:lum bright="-10000" contrast="20000"/>
          </a:blip>
          <a:stretch>
            <a:fillRect/>
          </a:stretch>
        </p:blipFill>
        <p:spPr>
          <a:xfrm>
            <a:off x="3901202" y="1714488"/>
            <a:ext cx="4768670" cy="3571900"/>
          </a:xfrm>
          <a:ln>
            <a:solidFill>
              <a:srgbClr val="060984"/>
            </a:solidFill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60984"/>
                </a:solidFill>
              </a:rPr>
              <a:t>Загрязнение морских вод нефтепродуктами</a:t>
            </a:r>
            <a:endParaRPr lang="ru-RU" sz="2800" b="1" dirty="0">
              <a:solidFill>
                <a:srgbClr val="060984"/>
              </a:solidFill>
            </a:endParaRPr>
          </a:p>
        </p:txBody>
      </p:sp>
      <p:pic>
        <p:nvPicPr>
          <p:cNvPr id="8" name="Содержимое 7" descr="вода 2.jpg"/>
          <p:cNvPicPr>
            <a:picLocks noGrp="1" noChangeAspect="1"/>
          </p:cNvPicPr>
          <p:nvPr>
            <p:ph sz="half" idx="2"/>
          </p:nvPr>
        </p:nvPicPr>
        <p:blipFill>
          <a:blip r:embed="rId2">
            <a:lum bright="-10000" contrast="20000"/>
          </a:blip>
          <a:stretch>
            <a:fillRect/>
          </a:stretch>
        </p:blipFill>
        <p:spPr>
          <a:xfrm>
            <a:off x="4429124" y="1500174"/>
            <a:ext cx="4286280" cy="3214710"/>
          </a:xfrm>
          <a:ln>
            <a:solidFill>
              <a:srgbClr val="060984"/>
            </a:solidFill>
          </a:ln>
        </p:spPr>
      </p:pic>
      <p:pic>
        <p:nvPicPr>
          <p:cNvPr id="7" name="Содержимое 6" descr="вода.jpg"/>
          <p:cNvPicPr>
            <a:picLocks noGrp="1" noChangeAspect="1"/>
          </p:cNvPicPr>
          <p:nvPr>
            <p:ph sz="half" idx="1"/>
          </p:nvPr>
        </p:nvPicPr>
        <p:blipFill>
          <a:blip r:embed="rId3">
            <a:lum bright="-10000" contrast="20000"/>
          </a:blip>
          <a:stretch>
            <a:fillRect/>
          </a:stretch>
        </p:blipFill>
        <p:spPr>
          <a:xfrm>
            <a:off x="356377" y="3071810"/>
            <a:ext cx="4426483" cy="2945623"/>
          </a:xfrm>
          <a:ln>
            <a:solidFill>
              <a:srgbClr val="060984"/>
            </a:solidFill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234</TotalTime>
  <Words>191</Words>
  <Application>Microsoft Office PowerPoint</Application>
  <PresentationFormat>Экран (4:3)</PresentationFormat>
  <Paragraphs>35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Официальная</vt:lpstr>
      <vt:lpstr>Экология</vt:lpstr>
      <vt:lpstr>Карта Краснодарского края</vt:lpstr>
      <vt:lpstr>                 экологические проблемы Краснодарского края</vt:lpstr>
      <vt:lpstr>Выбросы загрязняющих веществ</vt:lpstr>
      <vt:lpstr>Кислотные дожди</vt:lpstr>
      <vt:lpstr>Экологические проблемы Краснодарского края</vt:lpstr>
      <vt:lpstr>Причины загрязнения водоемов</vt:lpstr>
      <vt:lpstr>Сточные воды и канализационные сливы</vt:lpstr>
      <vt:lpstr>Загрязнение морских вод нефтепродуктами</vt:lpstr>
      <vt:lpstr>Экологические проблемы Краснодарского края</vt:lpstr>
      <vt:lpstr>Добыча полезных ископаемых</vt:lpstr>
      <vt:lpstr>Деградация почв</vt:lpstr>
      <vt:lpstr>Браконьерство и вырубка лесов</vt:lpstr>
      <vt:lpstr>Браконьерство</vt:lpstr>
      <vt:lpstr>Вырубка лесов</vt:lpstr>
      <vt:lpstr>Свалки твердых бытовых отходов</vt:lpstr>
      <vt:lpstr>Токсичный мусор</vt:lpstr>
      <vt:lpstr>Будущее планеты – в наших руках!</vt:lpstr>
      <vt:lpstr>Что ты думаешь о …?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Экология</dc:title>
  <dc:creator>111</dc:creator>
  <cp:lastModifiedBy>111</cp:lastModifiedBy>
  <cp:revision>21</cp:revision>
  <dcterms:created xsi:type="dcterms:W3CDTF">2016-11-13T16:06:21Z</dcterms:created>
  <dcterms:modified xsi:type="dcterms:W3CDTF">2016-11-15T18:19:05Z</dcterms:modified>
</cp:coreProperties>
</file>